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8"/>
  </p:notesMasterIdLst>
  <p:handoutMasterIdLst>
    <p:handoutMasterId r:id="rId19"/>
  </p:handoutMasterIdLst>
  <p:sldIdLst>
    <p:sldId id="292" r:id="rId3"/>
    <p:sldId id="281" r:id="rId4"/>
    <p:sldId id="293" r:id="rId5"/>
    <p:sldId id="289" r:id="rId6"/>
    <p:sldId id="290" r:id="rId7"/>
    <p:sldId id="287" r:id="rId8"/>
    <p:sldId id="267" r:id="rId9"/>
    <p:sldId id="285" r:id="rId10"/>
    <p:sldId id="280" r:id="rId11"/>
    <p:sldId id="270" r:id="rId12"/>
    <p:sldId id="288" r:id="rId13"/>
    <p:sldId id="286" r:id="rId14"/>
    <p:sldId id="284" r:id="rId15"/>
    <p:sldId id="283" r:id="rId16"/>
    <p:sldId id="291" r:id="rId17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4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20849;&#26377;&#12489;&#12521;&#12452;&#12502;\D2C_&#21942;&#26989;&#26412;&#37096;\&#38651;&#23376;&#38609;&#35468;&#12499;&#12472;&#12493;&#12473;&#37096;\&#12304;I&#12305;&#20225;&#30011;&#25512;&#36914;\&#20316;&#25104;&#36039;&#26009;&#32622;&#12365;&#22580;\&#12381;&#12398;&#20182;&#36039;&#26009;\PVUU\CMS\&#26032;&#28526;\publishers_report_50_2021-02\report_title_253_shukanshincho_shinchosha_2021-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dirty="0" smtClean="0"/>
              <a:t>男女比率</a:t>
            </a:r>
            <a:endParaRPr lang="ja-JP" altLang="en-US" sz="1100" dirty="0"/>
          </a:p>
        </c:rich>
      </c:tx>
      <c:layout>
        <c:manualLayout>
          <c:xMode val="edge"/>
          <c:yMode val="edge"/>
          <c:x val="0.26856166971313311"/>
          <c:y val="0.15024170955061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34073801551345"/>
          <c:y val="0.28922091897825863"/>
          <c:w val="0.17631572370693241"/>
          <c:h val="0.23202241473760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　　</a:t>
            </a:r>
            <a:r>
              <a:rPr lang="ja-JP" dirty="0"/>
              <a:t>性別</a:t>
            </a:r>
          </a:p>
        </c:rich>
      </c:tx>
      <c:layout>
        <c:manualLayout>
          <c:xMode val="edge"/>
          <c:yMode val="edge"/>
          <c:x val="0.2547561871984847"/>
          <c:y val="3.240748083681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D4-4C71-BCE8-8782D39FC1D4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D4-4C71-BCE8-8782D39FC1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Sheet1!$A$3:$A$4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Sheet1!$B$3:$B$4</c:f>
              <c:numCache>
                <c:formatCode>0.0%</c:formatCode>
                <c:ptCount val="2"/>
                <c:pt idx="0">
                  <c:v>0.59199999999999997</c:v>
                </c:pt>
                <c:pt idx="1">
                  <c:v>0.40799999999999997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D4-4C71-BCE8-8782D39FC1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25650599699394"/>
          <c:y val="0.50467948819620212"/>
          <c:w val="0.15032675056201669"/>
          <c:h val="0.2294812854459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年齢</a:t>
            </a:r>
          </a:p>
        </c:rich>
      </c:tx>
      <c:layout>
        <c:manualLayout>
          <c:xMode val="edge"/>
          <c:yMode val="edge"/>
          <c:x val="0.33612662942271881"/>
          <c:y val="3.7775976561047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FA-4C2C-AE51-9C6B1B0938E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FA-4C2C-AE51-9C6B1B0938E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FA-4C2C-AE51-9C6B1B0938E1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FA-4C2C-AE51-9C6B1B0938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FA-4C2C-AE51-9C6B1B0938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Sheet1!$A$16:$A$20</c:f>
              <c:strCache>
                <c:ptCount val="5"/>
                <c:pt idx="0">
                  <c:v>～39歳</c:v>
                </c:pt>
                <c:pt idx="1">
                  <c:v>40～49歳</c:v>
                </c:pt>
                <c:pt idx="2">
                  <c:v>50～59歳</c:v>
                </c:pt>
                <c:pt idx="3">
                  <c:v>60～64歳</c:v>
                </c:pt>
                <c:pt idx="4">
                  <c:v>65歳～</c:v>
                </c:pt>
              </c:strCache>
            </c:strRef>
          </c:cat>
          <c:val>
            <c:numRef>
              <c:f>Sheet1!$B$16:$B$20</c:f>
              <c:numCache>
                <c:formatCode>0.0%</c:formatCode>
                <c:ptCount val="5"/>
                <c:pt idx="0">
                  <c:v>9.6000000000000002E-2</c:v>
                </c:pt>
                <c:pt idx="1">
                  <c:v>0.193</c:v>
                </c:pt>
                <c:pt idx="2">
                  <c:v>0.20899999999999999</c:v>
                </c:pt>
                <c:pt idx="3">
                  <c:v>0.23100000000000001</c:v>
                </c:pt>
                <c:pt idx="4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AFA-4C2C-AE51-9C6B1B093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24752562354278"/>
          <c:y val="0.32828414276542961"/>
          <c:w val="0.19763515594070294"/>
          <c:h val="0.50209081602554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'content#36501'!$C$298</c:f>
              <c:strCache>
                <c:ptCount val="1"/>
                <c:pt idx="0">
                  <c:v>PV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'content#36501'!$B$299:$B$400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</c:numCache>
            </c:numRef>
          </c:cat>
          <c:val>
            <c:numRef>
              <c:f>'content#36501'!$C$299:$C$400</c:f>
              <c:numCache>
                <c:formatCode>General</c:formatCode>
                <c:ptCount val="102"/>
                <c:pt idx="0">
                  <c:v>132165</c:v>
                </c:pt>
                <c:pt idx="1">
                  <c:v>83465</c:v>
                </c:pt>
                <c:pt idx="2">
                  <c:v>82402</c:v>
                </c:pt>
                <c:pt idx="3">
                  <c:v>80015</c:v>
                </c:pt>
                <c:pt idx="4">
                  <c:v>77905</c:v>
                </c:pt>
                <c:pt idx="5">
                  <c:v>79586</c:v>
                </c:pt>
                <c:pt idx="6">
                  <c:v>85904</c:v>
                </c:pt>
                <c:pt idx="7">
                  <c:v>87427</c:v>
                </c:pt>
                <c:pt idx="8">
                  <c:v>84414</c:v>
                </c:pt>
                <c:pt idx="9">
                  <c:v>95791</c:v>
                </c:pt>
                <c:pt idx="10">
                  <c:v>93949</c:v>
                </c:pt>
                <c:pt idx="11">
                  <c:v>84262</c:v>
                </c:pt>
                <c:pt idx="12">
                  <c:v>84586</c:v>
                </c:pt>
                <c:pt idx="13">
                  <c:v>86750</c:v>
                </c:pt>
                <c:pt idx="14">
                  <c:v>102375</c:v>
                </c:pt>
                <c:pt idx="15">
                  <c:v>105235</c:v>
                </c:pt>
                <c:pt idx="16">
                  <c:v>99047</c:v>
                </c:pt>
                <c:pt idx="17">
                  <c:v>136650</c:v>
                </c:pt>
                <c:pt idx="18">
                  <c:v>133840</c:v>
                </c:pt>
                <c:pt idx="19">
                  <c:v>93739</c:v>
                </c:pt>
                <c:pt idx="20">
                  <c:v>105604</c:v>
                </c:pt>
                <c:pt idx="21">
                  <c:v>102018</c:v>
                </c:pt>
                <c:pt idx="22">
                  <c:v>93690</c:v>
                </c:pt>
                <c:pt idx="23">
                  <c:v>91427</c:v>
                </c:pt>
                <c:pt idx="24">
                  <c:v>87418</c:v>
                </c:pt>
                <c:pt idx="25">
                  <c:v>90100</c:v>
                </c:pt>
                <c:pt idx="26">
                  <c:v>95254</c:v>
                </c:pt>
                <c:pt idx="27">
                  <c:v>91240</c:v>
                </c:pt>
                <c:pt idx="28">
                  <c:v>84645</c:v>
                </c:pt>
                <c:pt idx="29">
                  <c:v>104064</c:v>
                </c:pt>
                <c:pt idx="30">
                  <c:v>103582</c:v>
                </c:pt>
                <c:pt idx="31">
                  <c:v>80642</c:v>
                </c:pt>
                <c:pt idx="32">
                  <c:v>79744</c:v>
                </c:pt>
                <c:pt idx="33">
                  <c:v>99498</c:v>
                </c:pt>
                <c:pt idx="34">
                  <c:v>111207</c:v>
                </c:pt>
                <c:pt idx="35">
                  <c:v>108835</c:v>
                </c:pt>
                <c:pt idx="36">
                  <c:v>100846</c:v>
                </c:pt>
                <c:pt idx="37">
                  <c:v>87186</c:v>
                </c:pt>
                <c:pt idx="38">
                  <c:v>82920</c:v>
                </c:pt>
                <c:pt idx="39">
                  <c:v>77148</c:v>
                </c:pt>
                <c:pt idx="40">
                  <c:v>73651</c:v>
                </c:pt>
                <c:pt idx="41">
                  <c:v>70589</c:v>
                </c:pt>
                <c:pt idx="42">
                  <c:v>68673</c:v>
                </c:pt>
                <c:pt idx="43">
                  <c:v>73299</c:v>
                </c:pt>
                <c:pt idx="44">
                  <c:v>74455</c:v>
                </c:pt>
                <c:pt idx="45">
                  <c:v>74514</c:v>
                </c:pt>
                <c:pt idx="46">
                  <c:v>71891</c:v>
                </c:pt>
                <c:pt idx="47">
                  <c:v>66052</c:v>
                </c:pt>
                <c:pt idx="48">
                  <c:v>65649</c:v>
                </c:pt>
                <c:pt idx="49">
                  <c:v>67286</c:v>
                </c:pt>
                <c:pt idx="50">
                  <c:v>67109</c:v>
                </c:pt>
                <c:pt idx="51">
                  <c:v>66876</c:v>
                </c:pt>
                <c:pt idx="52">
                  <c:v>63857</c:v>
                </c:pt>
                <c:pt idx="53">
                  <c:v>65042</c:v>
                </c:pt>
                <c:pt idx="54">
                  <c:v>66697</c:v>
                </c:pt>
                <c:pt idx="55">
                  <c:v>65196</c:v>
                </c:pt>
                <c:pt idx="56">
                  <c:v>64268</c:v>
                </c:pt>
                <c:pt idx="57">
                  <c:v>64482</c:v>
                </c:pt>
                <c:pt idx="58">
                  <c:v>63599</c:v>
                </c:pt>
                <c:pt idx="59">
                  <c:v>67760</c:v>
                </c:pt>
                <c:pt idx="60">
                  <c:v>80758</c:v>
                </c:pt>
                <c:pt idx="61">
                  <c:v>81831</c:v>
                </c:pt>
                <c:pt idx="62">
                  <c:v>78395</c:v>
                </c:pt>
                <c:pt idx="63">
                  <c:v>73072</c:v>
                </c:pt>
                <c:pt idx="64">
                  <c:v>67319</c:v>
                </c:pt>
                <c:pt idx="65">
                  <c:v>65219</c:v>
                </c:pt>
                <c:pt idx="66">
                  <c:v>65047</c:v>
                </c:pt>
                <c:pt idx="67">
                  <c:v>61842</c:v>
                </c:pt>
                <c:pt idx="68">
                  <c:v>60415</c:v>
                </c:pt>
                <c:pt idx="69">
                  <c:v>59507</c:v>
                </c:pt>
                <c:pt idx="70">
                  <c:v>57732</c:v>
                </c:pt>
                <c:pt idx="71">
                  <c:v>56593</c:v>
                </c:pt>
                <c:pt idx="72">
                  <c:v>56187</c:v>
                </c:pt>
                <c:pt idx="73">
                  <c:v>67189</c:v>
                </c:pt>
                <c:pt idx="74">
                  <c:v>66996</c:v>
                </c:pt>
                <c:pt idx="75">
                  <c:v>61609</c:v>
                </c:pt>
                <c:pt idx="76">
                  <c:v>61657</c:v>
                </c:pt>
                <c:pt idx="77">
                  <c:v>65817</c:v>
                </c:pt>
                <c:pt idx="78">
                  <c:v>64492</c:v>
                </c:pt>
                <c:pt idx="79">
                  <c:v>63595</c:v>
                </c:pt>
                <c:pt idx="80">
                  <c:v>63925</c:v>
                </c:pt>
                <c:pt idx="81">
                  <c:v>59936</c:v>
                </c:pt>
                <c:pt idx="82">
                  <c:v>57766</c:v>
                </c:pt>
                <c:pt idx="83">
                  <c:v>56504</c:v>
                </c:pt>
                <c:pt idx="84">
                  <c:v>55347</c:v>
                </c:pt>
                <c:pt idx="85">
                  <c:v>57168</c:v>
                </c:pt>
                <c:pt idx="86">
                  <c:v>57087</c:v>
                </c:pt>
                <c:pt idx="87">
                  <c:v>57974</c:v>
                </c:pt>
                <c:pt idx="88">
                  <c:v>57797</c:v>
                </c:pt>
                <c:pt idx="89">
                  <c:v>68488</c:v>
                </c:pt>
                <c:pt idx="90">
                  <c:v>77095</c:v>
                </c:pt>
                <c:pt idx="91">
                  <c:v>95477</c:v>
                </c:pt>
                <c:pt idx="92">
                  <c:v>87466</c:v>
                </c:pt>
                <c:pt idx="93">
                  <c:v>59541</c:v>
                </c:pt>
                <c:pt idx="94">
                  <c:v>58787</c:v>
                </c:pt>
                <c:pt idx="95">
                  <c:v>56521</c:v>
                </c:pt>
                <c:pt idx="96">
                  <c:v>54581</c:v>
                </c:pt>
                <c:pt idx="97">
                  <c:v>55170</c:v>
                </c:pt>
                <c:pt idx="98">
                  <c:v>54728</c:v>
                </c:pt>
                <c:pt idx="99">
                  <c:v>59527</c:v>
                </c:pt>
                <c:pt idx="100">
                  <c:v>62344</c:v>
                </c:pt>
                <c:pt idx="101">
                  <c:v>53279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1C-4CFD-B0CB-4C9594EB09E5}"/>
            </c:ext>
          </c:extLst>
        </c:ser>
        <c:ser>
          <c:idx val="1"/>
          <c:order val="1"/>
          <c:tx>
            <c:strRef>
              <c:f>'content#36501'!$D$298</c:f>
              <c:strCache>
                <c:ptCount val="1"/>
                <c:pt idx="0">
                  <c:v>UU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'content#36501'!$B$299:$B$400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</c:numCache>
            </c:numRef>
          </c:cat>
          <c:val>
            <c:numRef>
              <c:f>'content#36501'!$D$299:$D$400</c:f>
              <c:numCache>
                <c:formatCode>General</c:formatCode>
                <c:ptCount val="102"/>
                <c:pt idx="0">
                  <c:v>100530</c:v>
                </c:pt>
                <c:pt idx="1">
                  <c:v>66907</c:v>
                </c:pt>
                <c:pt idx="2">
                  <c:v>66401</c:v>
                </c:pt>
                <c:pt idx="3">
                  <c:v>65103</c:v>
                </c:pt>
                <c:pt idx="4">
                  <c:v>64337</c:v>
                </c:pt>
                <c:pt idx="5">
                  <c:v>63930</c:v>
                </c:pt>
                <c:pt idx="6">
                  <c:v>64588</c:v>
                </c:pt>
                <c:pt idx="7">
                  <c:v>64030</c:v>
                </c:pt>
                <c:pt idx="8">
                  <c:v>63681</c:v>
                </c:pt>
                <c:pt idx="9">
                  <c:v>64481</c:v>
                </c:pt>
                <c:pt idx="10">
                  <c:v>64103</c:v>
                </c:pt>
                <c:pt idx="11">
                  <c:v>63824</c:v>
                </c:pt>
                <c:pt idx="12">
                  <c:v>63574</c:v>
                </c:pt>
                <c:pt idx="13">
                  <c:v>64206</c:v>
                </c:pt>
                <c:pt idx="14">
                  <c:v>69116</c:v>
                </c:pt>
                <c:pt idx="15">
                  <c:v>68102</c:v>
                </c:pt>
                <c:pt idx="16">
                  <c:v>67499</c:v>
                </c:pt>
                <c:pt idx="17">
                  <c:v>68975</c:v>
                </c:pt>
                <c:pt idx="18">
                  <c:v>68171</c:v>
                </c:pt>
                <c:pt idx="19">
                  <c:v>66860</c:v>
                </c:pt>
                <c:pt idx="20">
                  <c:v>70590</c:v>
                </c:pt>
                <c:pt idx="21">
                  <c:v>68810</c:v>
                </c:pt>
                <c:pt idx="22">
                  <c:v>67969</c:v>
                </c:pt>
                <c:pt idx="23">
                  <c:v>68045</c:v>
                </c:pt>
                <c:pt idx="24">
                  <c:v>66132</c:v>
                </c:pt>
                <c:pt idx="25">
                  <c:v>66369</c:v>
                </c:pt>
                <c:pt idx="26">
                  <c:v>67935</c:v>
                </c:pt>
                <c:pt idx="27">
                  <c:v>67217</c:v>
                </c:pt>
                <c:pt idx="28">
                  <c:v>65280</c:v>
                </c:pt>
                <c:pt idx="29">
                  <c:v>64652</c:v>
                </c:pt>
                <c:pt idx="30">
                  <c:v>64241</c:v>
                </c:pt>
                <c:pt idx="31">
                  <c:v>63025</c:v>
                </c:pt>
                <c:pt idx="32">
                  <c:v>62716</c:v>
                </c:pt>
                <c:pt idx="33">
                  <c:v>67799</c:v>
                </c:pt>
                <c:pt idx="34">
                  <c:v>71836</c:v>
                </c:pt>
                <c:pt idx="35">
                  <c:v>71254</c:v>
                </c:pt>
                <c:pt idx="36">
                  <c:v>68499</c:v>
                </c:pt>
                <c:pt idx="37">
                  <c:v>66059</c:v>
                </c:pt>
                <c:pt idx="38">
                  <c:v>64595</c:v>
                </c:pt>
                <c:pt idx="39">
                  <c:v>62161</c:v>
                </c:pt>
                <c:pt idx="40">
                  <c:v>60132</c:v>
                </c:pt>
                <c:pt idx="41">
                  <c:v>58487</c:v>
                </c:pt>
                <c:pt idx="42">
                  <c:v>57399</c:v>
                </c:pt>
                <c:pt idx="43">
                  <c:v>56621</c:v>
                </c:pt>
                <c:pt idx="44">
                  <c:v>56039</c:v>
                </c:pt>
                <c:pt idx="45">
                  <c:v>56130</c:v>
                </c:pt>
                <c:pt idx="46">
                  <c:v>55511</c:v>
                </c:pt>
                <c:pt idx="47">
                  <c:v>54632</c:v>
                </c:pt>
                <c:pt idx="48">
                  <c:v>54267</c:v>
                </c:pt>
                <c:pt idx="49">
                  <c:v>54483</c:v>
                </c:pt>
                <c:pt idx="50">
                  <c:v>53861</c:v>
                </c:pt>
                <c:pt idx="51">
                  <c:v>53905</c:v>
                </c:pt>
                <c:pt idx="52">
                  <c:v>52950</c:v>
                </c:pt>
                <c:pt idx="53">
                  <c:v>52283</c:v>
                </c:pt>
                <c:pt idx="54">
                  <c:v>52335</c:v>
                </c:pt>
                <c:pt idx="55">
                  <c:v>51944</c:v>
                </c:pt>
                <c:pt idx="56">
                  <c:v>51603</c:v>
                </c:pt>
                <c:pt idx="57">
                  <c:v>51199</c:v>
                </c:pt>
                <c:pt idx="58">
                  <c:v>50762</c:v>
                </c:pt>
                <c:pt idx="59">
                  <c:v>51228</c:v>
                </c:pt>
                <c:pt idx="60">
                  <c:v>54393</c:v>
                </c:pt>
                <c:pt idx="61">
                  <c:v>53672</c:v>
                </c:pt>
                <c:pt idx="62">
                  <c:v>53231</c:v>
                </c:pt>
                <c:pt idx="63">
                  <c:v>52738</c:v>
                </c:pt>
                <c:pt idx="64">
                  <c:v>51112</c:v>
                </c:pt>
                <c:pt idx="65">
                  <c:v>49683</c:v>
                </c:pt>
                <c:pt idx="66">
                  <c:v>48915</c:v>
                </c:pt>
                <c:pt idx="67">
                  <c:v>48343</c:v>
                </c:pt>
                <c:pt idx="68">
                  <c:v>47677</c:v>
                </c:pt>
                <c:pt idx="69">
                  <c:v>47236</c:v>
                </c:pt>
                <c:pt idx="70">
                  <c:v>46712</c:v>
                </c:pt>
                <c:pt idx="71">
                  <c:v>46379</c:v>
                </c:pt>
                <c:pt idx="72">
                  <c:v>46100</c:v>
                </c:pt>
                <c:pt idx="73">
                  <c:v>47749</c:v>
                </c:pt>
                <c:pt idx="74">
                  <c:v>47282</c:v>
                </c:pt>
                <c:pt idx="75">
                  <c:v>46681</c:v>
                </c:pt>
                <c:pt idx="76">
                  <c:v>46480</c:v>
                </c:pt>
                <c:pt idx="77">
                  <c:v>46585</c:v>
                </c:pt>
                <c:pt idx="78">
                  <c:v>46099</c:v>
                </c:pt>
                <c:pt idx="79">
                  <c:v>45693</c:v>
                </c:pt>
                <c:pt idx="80">
                  <c:v>45503</c:v>
                </c:pt>
                <c:pt idx="81">
                  <c:v>45522</c:v>
                </c:pt>
                <c:pt idx="82">
                  <c:v>45294</c:v>
                </c:pt>
                <c:pt idx="83">
                  <c:v>44860</c:v>
                </c:pt>
                <c:pt idx="84">
                  <c:v>44484</c:v>
                </c:pt>
                <c:pt idx="85">
                  <c:v>44825</c:v>
                </c:pt>
                <c:pt idx="86">
                  <c:v>44379</c:v>
                </c:pt>
                <c:pt idx="87">
                  <c:v>44438</c:v>
                </c:pt>
                <c:pt idx="88">
                  <c:v>44634</c:v>
                </c:pt>
                <c:pt idx="89">
                  <c:v>44204</c:v>
                </c:pt>
                <c:pt idx="90">
                  <c:v>44267</c:v>
                </c:pt>
                <c:pt idx="91">
                  <c:v>45220</c:v>
                </c:pt>
                <c:pt idx="92">
                  <c:v>45019</c:v>
                </c:pt>
                <c:pt idx="93">
                  <c:v>44549</c:v>
                </c:pt>
                <c:pt idx="94">
                  <c:v>44358</c:v>
                </c:pt>
                <c:pt idx="95">
                  <c:v>43772</c:v>
                </c:pt>
                <c:pt idx="96">
                  <c:v>43380</c:v>
                </c:pt>
                <c:pt idx="97">
                  <c:v>43316</c:v>
                </c:pt>
                <c:pt idx="98">
                  <c:v>42685</c:v>
                </c:pt>
                <c:pt idx="99">
                  <c:v>42445</c:v>
                </c:pt>
                <c:pt idx="100">
                  <c:v>42062</c:v>
                </c:pt>
                <c:pt idx="101">
                  <c:v>38456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E1C-4CFD-B0CB-4C9594EB0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23928"/>
        <c:axId val="207027064"/>
      </c:lineChart>
      <c:catAx>
        <c:axId val="20702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7027064"/>
        <c:crosses val="autoZero"/>
        <c:auto val="1"/>
        <c:lblAlgn val="ctr"/>
        <c:lblOffset val="100"/>
        <c:noMultiLvlLbl val="0"/>
      </c:catAx>
      <c:valAx>
        <c:axId val="20702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702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C2265882-9290-4FA2-AA8E-9C57564CDC7F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4517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4517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3B75F98F-F78A-4A43-8EEC-13D30EC229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56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459"/>
          </a:xfrm>
          <a:prstGeom prst="rect">
            <a:avLst/>
          </a:prstGeom>
        </p:spPr>
        <p:txBody>
          <a:bodyPr vert="horz" lIns="91452" tIns="45726" rIns="91452" bIns="4572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459"/>
          </a:xfrm>
          <a:prstGeom prst="rect">
            <a:avLst/>
          </a:prstGeom>
        </p:spPr>
        <p:txBody>
          <a:bodyPr vert="horz" lIns="91452" tIns="45726" rIns="91452" bIns="45726" rtlCol="0"/>
          <a:lstStyle>
            <a:lvl1pPr algn="r">
              <a:defRPr sz="1200"/>
            </a:lvl1pPr>
          </a:lstStyle>
          <a:p>
            <a:fld id="{AF5943EC-EB05-473F-899C-EE3C0664D874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2" tIns="45726" rIns="91452" bIns="457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9741"/>
            <a:ext cx="5389563" cy="3885862"/>
          </a:xfrm>
          <a:prstGeom prst="rect">
            <a:avLst/>
          </a:prstGeom>
        </p:spPr>
        <p:txBody>
          <a:bodyPr vert="horz" lIns="91452" tIns="45726" rIns="91452" bIns="4572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5459"/>
          </a:xfrm>
          <a:prstGeom prst="rect">
            <a:avLst/>
          </a:prstGeom>
        </p:spPr>
        <p:txBody>
          <a:bodyPr vert="horz" lIns="91452" tIns="45726" rIns="91452" bIns="457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5459"/>
          </a:xfrm>
          <a:prstGeom prst="rect">
            <a:avLst/>
          </a:prstGeom>
        </p:spPr>
        <p:txBody>
          <a:bodyPr vert="horz" lIns="91452" tIns="45726" rIns="91452" bIns="45726" rtlCol="0" anchor="b"/>
          <a:lstStyle>
            <a:lvl1pPr algn="r">
              <a:defRPr sz="1200"/>
            </a:lvl1pPr>
          </a:lstStyle>
          <a:p>
            <a:fld id="{F5C59775-B3AC-4E61-B6E6-781AC03790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2949"/>
            <a:ext cx="9144000" cy="579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6" rIns="91452" bIns="45726" rtlCol="0" anchor="ctr"/>
          <a:lstStyle/>
          <a:p>
            <a:endParaRPr kumimoji="1" lang="ja-JP" altLang="en-US" b="1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106041"/>
            <a:ext cx="8229600" cy="496720"/>
          </a:xfrm>
          <a:prstGeom prst="rect">
            <a:avLst/>
          </a:prstGeom>
        </p:spPr>
        <p:txBody>
          <a:bodyPr lIns="91452" tIns="45726" rIns="91452" bIns="45726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solidFill>
                  <a:schemeClr val="bg1"/>
                </a:solidFill>
                <a:latin typeface="+mn-ea"/>
                <a:ea typeface="+mn-ea"/>
              </a:rPr>
              <a:t>【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掲載事例</a:t>
            </a:r>
            <a:r>
              <a:rPr lang="en-US" altLang="ja-JP" sz="2000" b="1" dirty="0" smtClean="0">
                <a:solidFill>
                  <a:schemeClr val="bg1"/>
                </a:solidFill>
                <a:latin typeface="+mn-ea"/>
                <a:ea typeface="+mn-ea"/>
              </a:rPr>
              <a:t>】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①</a:t>
            </a:r>
            <a:endParaRPr lang="ja-JP" altLang="en-US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368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B8B2D-AF1A-4CE6-ACB1-4486166A8B9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3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3F2-2566-45D5-A3C3-12B5C4633DDF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4B-7BFE-4DE3-97A8-D0E8E90C1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52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5284F-F738-4B28-A2D4-0DCED5F67EDF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1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8F1CF-4408-414C-82CE-A590D1337EA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4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00B28-69AE-4419-ABCD-A676AFE590DB}" type="slidenum">
              <a:rPr lang="en-US" altLang="ja-JP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33766-0986-4988-B428-CC1CD2B548A8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4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00B28-69AE-4419-ABCD-A676AFE590DB}" type="slidenum">
              <a:rPr lang="en-US" altLang="ja-JP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6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F2011-5F8C-422A-949E-5FC52240211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2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93F2-2566-45D5-A3C3-12B5C4633DDF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4B-7BFE-4DE3-97A8-D0E8E90C1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68564" y="6492875"/>
            <a:ext cx="45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52F4B-7BFE-4DE3-97A8-D0E8E90C190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947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046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32240" y="6439250"/>
            <a:ext cx="2133600" cy="365125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fld id="{F0F13013-6A8F-4A41-8547-CFCA4DDBE6A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555776" y="6520259"/>
            <a:ext cx="4032448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ja-JP" smtClean="0"/>
              <a:t>Copyright © D2C.Inc. All Rights Reserved</a:t>
            </a:r>
            <a:endParaRPr lang="ja-JP" altLang="en-US" dirty="0"/>
          </a:p>
        </p:txBody>
      </p:sp>
      <p:sp>
        <p:nvSpPr>
          <p:cNvPr id="10" name="タイトル 1"/>
          <p:cNvSpPr txBox="1">
            <a:spLocks/>
          </p:cNvSpPr>
          <p:nvPr userDrawn="1"/>
        </p:nvSpPr>
        <p:spPr>
          <a:xfrm>
            <a:off x="431541" y="98630"/>
            <a:ext cx="1260139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52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AF3C-7AB4-47A6-A1A3-EAC1327D07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15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1C072-E602-48E0-B4D1-3608007A768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8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0909A-7EA1-4706-8E2B-E0914CA0955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9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97F0-4F31-4E0C-8153-6C47FC5D542E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D97C4-D903-4F80-AE02-83C76DB52D8E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6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30A7E-B438-46E7-BB33-E075CC69038F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93F2-2566-45D5-A3C3-12B5C4633DDF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2F4B-7BFE-4DE3-97A8-D0E8E90C1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4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93F2-2566-45D5-A3C3-12B5C4633DDF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2F4B-7BFE-4DE3-97A8-D0E8E90C19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02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0135" y="5491728"/>
            <a:ext cx="9144000" cy="1055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294627" y="57632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会社　新潮社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6" descr="dãã¬ã¸ã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77" y="3059139"/>
            <a:ext cx="1303283" cy="4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69" y="3135488"/>
            <a:ext cx="1528862" cy="38221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40" y="3064015"/>
            <a:ext cx="1878078" cy="33699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42447" y="3966720"/>
            <a:ext cx="84193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クライアントサイト動画提供</a:t>
            </a:r>
            <a:endParaRPr lang="en-US" altLang="ja-JP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スキームをご案内いたします</a:t>
            </a:r>
            <a:endParaRPr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993" y="527034"/>
            <a:ext cx="81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新潮社の「講座連動企画」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49767" y="3683678"/>
            <a:ext cx="10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＆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034" y="1199180"/>
            <a:ext cx="3830128" cy="144406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249767" y="2689807"/>
            <a:ext cx="10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＆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4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11146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b="1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123582"/>
            <a:ext cx="4204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+mn-ea"/>
              </a:rPr>
              <a:t>【d-magazine】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+mn-ea"/>
              </a:rPr>
              <a:t>リンク提案実積値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0533" y="3113082"/>
            <a:ext cx="6016107" cy="35275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◆</a:t>
            </a:r>
            <a:r>
              <a:rPr lang="ja-JP" altLang="en-US" sz="1600" b="1" dirty="0">
                <a:latin typeface="+mn-ea"/>
              </a:rPr>
              <a:t>週刊新潮</a:t>
            </a:r>
            <a:r>
              <a:rPr lang="en-US" altLang="ja-JP" sz="1600" b="1" dirty="0">
                <a:latin typeface="+mn-ea"/>
              </a:rPr>
              <a:t>(2021/2/25</a:t>
            </a:r>
            <a:r>
              <a:rPr lang="ja-JP" altLang="en-US" sz="1600" b="1" dirty="0">
                <a:latin typeface="+mn-ea"/>
              </a:rPr>
              <a:t>日号</a:t>
            </a:r>
            <a:r>
              <a:rPr lang="en-US" altLang="ja-JP" sz="1600" b="1" dirty="0">
                <a:latin typeface="+mn-ea"/>
              </a:rPr>
              <a:t>)</a:t>
            </a:r>
            <a:r>
              <a:rPr lang="ja-JP" altLang="en-US" sz="1600" b="1" dirty="0" smtClean="0">
                <a:latin typeface="+mn-ea"/>
              </a:rPr>
              <a:t>ページ別</a:t>
            </a:r>
            <a:r>
              <a:rPr lang="en-US" altLang="ja-JP" sz="1600" b="1" dirty="0" smtClean="0">
                <a:latin typeface="+mn-ea"/>
              </a:rPr>
              <a:t>PVUU</a:t>
            </a:r>
            <a:r>
              <a:rPr lang="ja-JP" altLang="en-US" sz="1600" b="1" dirty="0" smtClean="0">
                <a:latin typeface="+mn-ea"/>
              </a:rPr>
              <a:t>遷移グラフ</a:t>
            </a:r>
            <a:endParaRPr lang="ja-JP" altLang="en-US" sz="1600" b="1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955" y="6048317"/>
            <a:ext cx="811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+mn-ea"/>
              </a:rPr>
              <a:t>頁数</a:t>
            </a:r>
            <a:endParaRPr kumimoji="1" lang="ja-JP" altLang="en-US" sz="10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 flipH="1">
            <a:off x="1050867" y="3710783"/>
            <a:ext cx="45719" cy="23157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flipH="1">
            <a:off x="4553437" y="3735985"/>
            <a:ext cx="49729" cy="22905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flipH="1">
            <a:off x="8125380" y="3710783"/>
            <a:ext cx="48741" cy="22905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26773" y="3502866"/>
            <a:ext cx="293915" cy="21553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</a:rPr>
              <a:t>前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428670" y="3512828"/>
            <a:ext cx="293915" cy="21553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</a:rPr>
              <a:t>中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001285" y="3499529"/>
            <a:ext cx="293915" cy="21553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</a:rPr>
              <a:t>後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09465"/>
              </p:ext>
            </p:extLst>
          </p:nvPr>
        </p:nvGraphicFramePr>
        <p:xfrm>
          <a:off x="1015025" y="1036925"/>
          <a:ext cx="6803629" cy="1879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953">
                  <a:extLst>
                    <a:ext uri="{9D8B030D-6E8A-4147-A177-3AD203B41FA5}">
                      <a16:colId xmlns="" xmlns:a16="http://schemas.microsoft.com/office/drawing/2014/main" val="652170013"/>
                    </a:ext>
                  </a:extLst>
                </a:gridCol>
                <a:gridCol w="1871631">
                  <a:extLst>
                    <a:ext uri="{9D8B030D-6E8A-4147-A177-3AD203B41FA5}">
                      <a16:colId xmlns="" xmlns:a16="http://schemas.microsoft.com/office/drawing/2014/main" val="1847108611"/>
                    </a:ext>
                  </a:extLst>
                </a:gridCol>
                <a:gridCol w="1694584">
                  <a:extLst>
                    <a:ext uri="{9D8B030D-6E8A-4147-A177-3AD203B41FA5}">
                      <a16:colId xmlns="" xmlns:a16="http://schemas.microsoft.com/office/drawing/2014/main" val="3100674754"/>
                    </a:ext>
                  </a:extLst>
                </a:gridCol>
                <a:gridCol w="1770461">
                  <a:extLst>
                    <a:ext uri="{9D8B030D-6E8A-4147-A177-3AD203B41FA5}">
                      <a16:colId xmlns="" xmlns:a16="http://schemas.microsoft.com/office/drawing/2014/main" val="4253074602"/>
                    </a:ext>
                  </a:extLst>
                </a:gridCol>
              </a:tblGrid>
              <a:tr h="3131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ページ位置</a:t>
                      </a:r>
                      <a:endParaRPr lang="ja-JP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PV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u="none" strike="noStrike">
                          <a:effectLst/>
                        </a:rPr>
                        <a:t>クリック数</a:t>
                      </a:r>
                      <a:r>
                        <a:rPr lang="en-US" altLang="ja-JP" sz="1400" u="none" strike="noStrike">
                          <a:effectLst/>
                        </a:rPr>
                        <a:t>※</a:t>
                      </a:r>
                      <a:endParaRPr lang="en-US" altLang="ja-JP" sz="1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785852244"/>
                  </a:ext>
                </a:extLst>
              </a:tr>
              <a:tr h="386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86,664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69,827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520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035231017"/>
                  </a:ext>
                </a:extLst>
              </a:tr>
              <a:tr h="3862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巻中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65,904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53,149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395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80116932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巻末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52,538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38,302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315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578818962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effectLst/>
                        </a:rPr>
                        <a:t>最高値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157,634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>
                          <a:effectLst/>
                        </a:rPr>
                        <a:t>81,362 </a:t>
                      </a:r>
                      <a:endParaRPr lang="en-US" altLang="ja-JP" sz="2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400" u="none" strike="noStrike" dirty="0">
                          <a:effectLst/>
                        </a:rPr>
                        <a:t>946 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601502421"/>
                  </a:ext>
                </a:extLst>
              </a:tr>
            </a:tbl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095256"/>
              </p:ext>
            </p:extLst>
          </p:nvPr>
        </p:nvGraphicFramePr>
        <p:xfrm>
          <a:off x="587892" y="3735984"/>
          <a:ext cx="7707307" cy="288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926773" y="752988"/>
            <a:ext cx="5128587" cy="9918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◆ページ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位置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別想定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PVUU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（直近５号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分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より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算出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）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536320" y="2908802"/>
            <a:ext cx="2765335" cy="36107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※CTR</a:t>
            </a:r>
            <a:r>
              <a:rPr lang="ja-JP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は、</a:t>
            </a:r>
            <a:r>
              <a:rPr lang="ja-JP" alt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ｄ</a:t>
            </a:r>
            <a:r>
              <a:rPr lang="ja-JP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マガジン全体のおおよその</a:t>
            </a:r>
            <a:endParaRPr lang="en-US" altLang="ja-JP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平均としての</a:t>
            </a:r>
            <a:r>
              <a:rPr lang="en-US" altLang="ja-JP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0.6%</a:t>
            </a:r>
            <a:r>
              <a:rPr lang="ja-JP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を採用しております</a:t>
            </a:r>
            <a:endParaRPr lang="en-US" altLang="ja-JP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0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44500" y="800100"/>
            <a:ext cx="84709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媒体プロフィール</a:t>
            </a:r>
            <a:r>
              <a:rPr lang="en-US" altLang="ja-JP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atin typeface="+mn-ea"/>
              </a:rPr>
              <a:t>デイリー新潮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9" y="826166"/>
            <a:ext cx="7688401" cy="52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44500" y="800100"/>
            <a:ext cx="84709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媒体プロフィール</a:t>
            </a:r>
            <a:r>
              <a:rPr lang="en-US" altLang="ja-JP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atin typeface="+mn-ea"/>
              </a:rPr>
              <a:t>デイリー新潮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9" y="826166"/>
            <a:ext cx="7688401" cy="520566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99" y="842333"/>
            <a:ext cx="7688401" cy="51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251520" y="3068960"/>
            <a:ext cx="811257" cy="3456384"/>
            <a:chOff x="188844" y="3392582"/>
            <a:chExt cx="811257" cy="3420794"/>
          </a:xfrm>
          <a:solidFill>
            <a:schemeClr val="bg1">
              <a:lumMod val="65000"/>
            </a:schemeClr>
          </a:solidFill>
        </p:grpSpPr>
        <p:sp>
          <p:nvSpPr>
            <p:cNvPr id="13" name="角丸四角形 12"/>
            <p:cNvSpPr/>
            <p:nvPr/>
          </p:nvSpPr>
          <p:spPr>
            <a:xfrm>
              <a:off x="188844" y="3392582"/>
              <a:ext cx="811257" cy="34207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08722" y="5028929"/>
              <a:ext cx="791378" cy="2116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05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展開内容</a:t>
              </a:r>
              <a:endPara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6514742" y="3175744"/>
            <a:ext cx="19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リンク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クライアントサイト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右矢印 5"/>
          <p:cNvSpPr/>
          <p:nvPr/>
        </p:nvSpPr>
        <p:spPr>
          <a:xfrm rot="19798543">
            <a:off x="4425149" y="4238337"/>
            <a:ext cx="1418045" cy="737615"/>
          </a:xfrm>
          <a:custGeom>
            <a:avLst/>
            <a:gdLst>
              <a:gd name="connsiteX0" fmla="*/ 0 w 2886078"/>
              <a:gd name="connsiteY0" fmla="*/ 411893 h 1647570"/>
              <a:gd name="connsiteX1" fmla="*/ 2062293 w 2886078"/>
              <a:gd name="connsiteY1" fmla="*/ 411893 h 1647570"/>
              <a:gd name="connsiteX2" fmla="*/ 2062293 w 2886078"/>
              <a:gd name="connsiteY2" fmla="*/ 0 h 1647570"/>
              <a:gd name="connsiteX3" fmla="*/ 2886078 w 2886078"/>
              <a:gd name="connsiteY3" fmla="*/ 823785 h 1647570"/>
              <a:gd name="connsiteX4" fmla="*/ 2062293 w 2886078"/>
              <a:gd name="connsiteY4" fmla="*/ 1647570 h 1647570"/>
              <a:gd name="connsiteX5" fmla="*/ 2062293 w 2886078"/>
              <a:gd name="connsiteY5" fmla="*/ 1235678 h 1647570"/>
              <a:gd name="connsiteX6" fmla="*/ 0 w 2886078"/>
              <a:gd name="connsiteY6" fmla="*/ 1235678 h 1647570"/>
              <a:gd name="connsiteX7" fmla="*/ 0 w 2886078"/>
              <a:gd name="connsiteY7" fmla="*/ 411893 h 1647570"/>
              <a:gd name="connsiteX0" fmla="*/ 0 w 2886078"/>
              <a:gd name="connsiteY0" fmla="*/ 411893 h 1647570"/>
              <a:gd name="connsiteX1" fmla="*/ 2062293 w 2886078"/>
              <a:gd name="connsiteY1" fmla="*/ 411893 h 1647570"/>
              <a:gd name="connsiteX2" fmla="*/ 2062293 w 2886078"/>
              <a:gd name="connsiteY2" fmla="*/ 0 h 1647570"/>
              <a:gd name="connsiteX3" fmla="*/ 2886078 w 2886078"/>
              <a:gd name="connsiteY3" fmla="*/ 823785 h 1647570"/>
              <a:gd name="connsiteX4" fmla="*/ 2062293 w 2886078"/>
              <a:gd name="connsiteY4" fmla="*/ 1647570 h 1647570"/>
              <a:gd name="connsiteX5" fmla="*/ 2062293 w 2886078"/>
              <a:gd name="connsiteY5" fmla="*/ 1235678 h 1647570"/>
              <a:gd name="connsiteX6" fmla="*/ 0 w 2886078"/>
              <a:gd name="connsiteY6" fmla="*/ 411893 h 1647570"/>
              <a:gd name="connsiteX0" fmla="*/ 0 w 2886078"/>
              <a:gd name="connsiteY0" fmla="*/ 411893 h 1541177"/>
              <a:gd name="connsiteX1" fmla="*/ 2062293 w 2886078"/>
              <a:gd name="connsiteY1" fmla="*/ 411893 h 1541177"/>
              <a:gd name="connsiteX2" fmla="*/ 2062293 w 2886078"/>
              <a:gd name="connsiteY2" fmla="*/ 0 h 1541177"/>
              <a:gd name="connsiteX3" fmla="*/ 2886078 w 2886078"/>
              <a:gd name="connsiteY3" fmla="*/ 823785 h 1541177"/>
              <a:gd name="connsiteX4" fmla="*/ 2127233 w 2886078"/>
              <a:gd name="connsiteY4" fmla="*/ 1541177 h 1541177"/>
              <a:gd name="connsiteX5" fmla="*/ 2062293 w 2886078"/>
              <a:gd name="connsiteY5" fmla="*/ 1235678 h 1541177"/>
              <a:gd name="connsiteX6" fmla="*/ 0 w 2886078"/>
              <a:gd name="connsiteY6" fmla="*/ 411893 h 1541177"/>
              <a:gd name="connsiteX0" fmla="*/ 0 w 2886078"/>
              <a:gd name="connsiteY0" fmla="*/ 292867 h 1422151"/>
              <a:gd name="connsiteX1" fmla="*/ 2062293 w 2886078"/>
              <a:gd name="connsiteY1" fmla="*/ 292867 h 1422151"/>
              <a:gd name="connsiteX2" fmla="*/ 2018471 w 2886078"/>
              <a:gd name="connsiteY2" fmla="*/ 0 h 1422151"/>
              <a:gd name="connsiteX3" fmla="*/ 2886078 w 2886078"/>
              <a:gd name="connsiteY3" fmla="*/ 704759 h 1422151"/>
              <a:gd name="connsiteX4" fmla="*/ 2127233 w 2886078"/>
              <a:gd name="connsiteY4" fmla="*/ 1422151 h 1422151"/>
              <a:gd name="connsiteX5" fmla="*/ 2062293 w 2886078"/>
              <a:gd name="connsiteY5" fmla="*/ 1116652 h 1422151"/>
              <a:gd name="connsiteX6" fmla="*/ 0 w 2886078"/>
              <a:gd name="connsiteY6" fmla="*/ 292867 h 1422151"/>
              <a:gd name="connsiteX0" fmla="*/ 0 w 2886078"/>
              <a:gd name="connsiteY0" fmla="*/ 292867 h 1422151"/>
              <a:gd name="connsiteX1" fmla="*/ 2062293 w 2886078"/>
              <a:gd name="connsiteY1" fmla="*/ 292867 h 1422151"/>
              <a:gd name="connsiteX2" fmla="*/ 2018471 w 2886078"/>
              <a:gd name="connsiteY2" fmla="*/ 0 h 1422151"/>
              <a:gd name="connsiteX3" fmla="*/ 2886078 w 2886078"/>
              <a:gd name="connsiteY3" fmla="*/ 704759 h 1422151"/>
              <a:gd name="connsiteX4" fmla="*/ 2127233 w 2886078"/>
              <a:gd name="connsiteY4" fmla="*/ 1422151 h 1422151"/>
              <a:gd name="connsiteX5" fmla="*/ 2062293 w 2886078"/>
              <a:gd name="connsiteY5" fmla="*/ 1116652 h 1422151"/>
              <a:gd name="connsiteX6" fmla="*/ 0 w 2886078"/>
              <a:gd name="connsiteY6" fmla="*/ 292867 h 142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6078" h="1422151">
                <a:moveTo>
                  <a:pt x="0" y="292867"/>
                </a:moveTo>
                <a:cubicBezTo>
                  <a:pt x="687431" y="292867"/>
                  <a:pt x="815212" y="314588"/>
                  <a:pt x="2062293" y="292867"/>
                </a:cubicBezTo>
                <a:lnTo>
                  <a:pt x="2018471" y="0"/>
                </a:lnTo>
                <a:lnTo>
                  <a:pt x="2886078" y="704759"/>
                </a:lnTo>
                <a:lnTo>
                  <a:pt x="2127233" y="1422151"/>
                </a:lnTo>
                <a:lnTo>
                  <a:pt x="2062293" y="1116652"/>
                </a:lnTo>
                <a:lnTo>
                  <a:pt x="0" y="2928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/>
          </p:nvPr>
        </p:nvGraphicFramePr>
        <p:xfrm>
          <a:off x="1656030" y="954996"/>
          <a:ext cx="5994202" cy="1816849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61938">
                  <a:extLst>
                    <a:ext uri="{9D8B030D-6E8A-4147-A177-3AD203B41FA5}">
                      <a16:colId xmlns="" xmlns:a16="http://schemas.microsoft.com/office/drawing/2014/main" val="2118454917"/>
                    </a:ext>
                  </a:extLst>
                </a:gridCol>
                <a:gridCol w="2123952">
                  <a:extLst>
                    <a:ext uri="{9D8B030D-6E8A-4147-A177-3AD203B41FA5}">
                      <a16:colId xmlns="" xmlns:a16="http://schemas.microsoft.com/office/drawing/2014/main" val="2428508782"/>
                    </a:ext>
                  </a:extLst>
                </a:gridCol>
                <a:gridCol w="1231579">
                  <a:extLst>
                    <a:ext uri="{9D8B030D-6E8A-4147-A177-3AD203B41FA5}">
                      <a16:colId xmlns="" xmlns:a16="http://schemas.microsoft.com/office/drawing/2014/main" val="2171150744"/>
                    </a:ext>
                  </a:extLst>
                </a:gridCol>
                <a:gridCol w="1576733">
                  <a:extLst>
                    <a:ext uri="{9D8B030D-6E8A-4147-A177-3AD203B41FA5}">
                      <a16:colId xmlns="" xmlns:a16="http://schemas.microsoft.com/office/drawing/2014/main" val="2615786550"/>
                    </a:ext>
                  </a:extLst>
                </a:gridCol>
              </a:tblGrid>
              <a:tr h="318839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広告主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カリフォルニアプルーン協会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掲載時期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2020/11/12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～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6152676"/>
                  </a:ext>
                </a:extLst>
              </a:tr>
              <a:tr h="283563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訴求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新潮講座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EX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カリフォルニアプルーン協会　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PREZENTS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茂木健一郎氏大いに語る／</a:t>
                      </a:r>
                      <a:r>
                        <a:rPr lang="en-US" altLang="ja-JP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Watch&amp;Try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カリフォルニアプルーン協会からプレゼント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掲載貢数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3P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7168085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掲載誌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週刊新潮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掲載貢位置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7,8,57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6609533"/>
                  </a:ext>
                </a:extLst>
              </a:tr>
              <a:tr h="283563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出版社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株式会社新潮社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リンク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あり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6566780"/>
                  </a:ext>
                </a:extLst>
              </a:tr>
            </a:tbl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192278" y="801898"/>
            <a:ext cx="935600" cy="2123046"/>
            <a:chOff x="-39685" y="663033"/>
            <a:chExt cx="2359706" cy="500066"/>
          </a:xfrm>
          <a:solidFill>
            <a:schemeClr val="bg1">
              <a:lumMod val="65000"/>
            </a:schemeClr>
          </a:solidFill>
        </p:grpSpPr>
        <p:sp>
          <p:nvSpPr>
            <p:cNvPr id="34" name="角丸四角形 33"/>
            <p:cNvSpPr/>
            <p:nvPr/>
          </p:nvSpPr>
          <p:spPr>
            <a:xfrm>
              <a:off x="109731" y="663033"/>
              <a:ext cx="2046094" cy="5000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-39685" y="872677"/>
              <a:ext cx="2359706" cy="103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1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訴求概要</a:t>
              </a:r>
              <a:endPara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30" y="3055258"/>
            <a:ext cx="1267993" cy="207281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79" y="3070748"/>
            <a:ext cx="1270151" cy="20728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14" y="5013176"/>
            <a:ext cx="1051969" cy="17196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22712"/>
            <a:ext cx="1978526" cy="2780928"/>
          </a:xfrm>
          <a:prstGeom prst="rect">
            <a:avLst/>
          </a:prstGeom>
        </p:spPr>
      </p:pic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194608" y="93046"/>
            <a:ext cx="8229600" cy="496560"/>
          </a:xfrm>
        </p:spPr>
        <p:txBody>
          <a:bodyPr>
            <a:no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本スキームを活用した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事例（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d-magazine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を活用）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56030" y="6094139"/>
            <a:ext cx="27764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本誌＆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d-magazine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掲載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92874" y="3249603"/>
            <a:ext cx="176860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講師は茂木健一郎先生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6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251520" y="2420888"/>
            <a:ext cx="811257" cy="4104456"/>
            <a:chOff x="188844" y="3392582"/>
            <a:chExt cx="811257" cy="3420794"/>
          </a:xfrm>
          <a:solidFill>
            <a:schemeClr val="bg1">
              <a:lumMod val="65000"/>
            </a:schemeClr>
          </a:solidFill>
        </p:grpSpPr>
        <p:sp>
          <p:nvSpPr>
            <p:cNvPr id="13" name="角丸四角形 12"/>
            <p:cNvSpPr/>
            <p:nvPr/>
          </p:nvSpPr>
          <p:spPr>
            <a:xfrm>
              <a:off x="188844" y="3392582"/>
              <a:ext cx="811257" cy="34207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08722" y="5028929"/>
              <a:ext cx="791378" cy="2116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05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展開内容</a:t>
              </a:r>
              <a:endPara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5289142" y="2312143"/>
            <a:ext cx="198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リンク先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右矢印 5"/>
          <p:cNvSpPr/>
          <p:nvPr/>
        </p:nvSpPr>
        <p:spPr>
          <a:xfrm rot="19798543">
            <a:off x="4326196" y="5390467"/>
            <a:ext cx="1418045" cy="737615"/>
          </a:xfrm>
          <a:custGeom>
            <a:avLst/>
            <a:gdLst>
              <a:gd name="connsiteX0" fmla="*/ 0 w 2886078"/>
              <a:gd name="connsiteY0" fmla="*/ 411893 h 1647570"/>
              <a:gd name="connsiteX1" fmla="*/ 2062293 w 2886078"/>
              <a:gd name="connsiteY1" fmla="*/ 411893 h 1647570"/>
              <a:gd name="connsiteX2" fmla="*/ 2062293 w 2886078"/>
              <a:gd name="connsiteY2" fmla="*/ 0 h 1647570"/>
              <a:gd name="connsiteX3" fmla="*/ 2886078 w 2886078"/>
              <a:gd name="connsiteY3" fmla="*/ 823785 h 1647570"/>
              <a:gd name="connsiteX4" fmla="*/ 2062293 w 2886078"/>
              <a:gd name="connsiteY4" fmla="*/ 1647570 h 1647570"/>
              <a:gd name="connsiteX5" fmla="*/ 2062293 w 2886078"/>
              <a:gd name="connsiteY5" fmla="*/ 1235678 h 1647570"/>
              <a:gd name="connsiteX6" fmla="*/ 0 w 2886078"/>
              <a:gd name="connsiteY6" fmla="*/ 1235678 h 1647570"/>
              <a:gd name="connsiteX7" fmla="*/ 0 w 2886078"/>
              <a:gd name="connsiteY7" fmla="*/ 411893 h 1647570"/>
              <a:gd name="connsiteX0" fmla="*/ 0 w 2886078"/>
              <a:gd name="connsiteY0" fmla="*/ 411893 h 1647570"/>
              <a:gd name="connsiteX1" fmla="*/ 2062293 w 2886078"/>
              <a:gd name="connsiteY1" fmla="*/ 411893 h 1647570"/>
              <a:gd name="connsiteX2" fmla="*/ 2062293 w 2886078"/>
              <a:gd name="connsiteY2" fmla="*/ 0 h 1647570"/>
              <a:gd name="connsiteX3" fmla="*/ 2886078 w 2886078"/>
              <a:gd name="connsiteY3" fmla="*/ 823785 h 1647570"/>
              <a:gd name="connsiteX4" fmla="*/ 2062293 w 2886078"/>
              <a:gd name="connsiteY4" fmla="*/ 1647570 h 1647570"/>
              <a:gd name="connsiteX5" fmla="*/ 2062293 w 2886078"/>
              <a:gd name="connsiteY5" fmla="*/ 1235678 h 1647570"/>
              <a:gd name="connsiteX6" fmla="*/ 0 w 2886078"/>
              <a:gd name="connsiteY6" fmla="*/ 411893 h 1647570"/>
              <a:gd name="connsiteX0" fmla="*/ 0 w 2886078"/>
              <a:gd name="connsiteY0" fmla="*/ 411893 h 1541177"/>
              <a:gd name="connsiteX1" fmla="*/ 2062293 w 2886078"/>
              <a:gd name="connsiteY1" fmla="*/ 411893 h 1541177"/>
              <a:gd name="connsiteX2" fmla="*/ 2062293 w 2886078"/>
              <a:gd name="connsiteY2" fmla="*/ 0 h 1541177"/>
              <a:gd name="connsiteX3" fmla="*/ 2886078 w 2886078"/>
              <a:gd name="connsiteY3" fmla="*/ 823785 h 1541177"/>
              <a:gd name="connsiteX4" fmla="*/ 2127233 w 2886078"/>
              <a:gd name="connsiteY4" fmla="*/ 1541177 h 1541177"/>
              <a:gd name="connsiteX5" fmla="*/ 2062293 w 2886078"/>
              <a:gd name="connsiteY5" fmla="*/ 1235678 h 1541177"/>
              <a:gd name="connsiteX6" fmla="*/ 0 w 2886078"/>
              <a:gd name="connsiteY6" fmla="*/ 411893 h 1541177"/>
              <a:gd name="connsiteX0" fmla="*/ 0 w 2886078"/>
              <a:gd name="connsiteY0" fmla="*/ 292867 h 1422151"/>
              <a:gd name="connsiteX1" fmla="*/ 2062293 w 2886078"/>
              <a:gd name="connsiteY1" fmla="*/ 292867 h 1422151"/>
              <a:gd name="connsiteX2" fmla="*/ 2018471 w 2886078"/>
              <a:gd name="connsiteY2" fmla="*/ 0 h 1422151"/>
              <a:gd name="connsiteX3" fmla="*/ 2886078 w 2886078"/>
              <a:gd name="connsiteY3" fmla="*/ 704759 h 1422151"/>
              <a:gd name="connsiteX4" fmla="*/ 2127233 w 2886078"/>
              <a:gd name="connsiteY4" fmla="*/ 1422151 h 1422151"/>
              <a:gd name="connsiteX5" fmla="*/ 2062293 w 2886078"/>
              <a:gd name="connsiteY5" fmla="*/ 1116652 h 1422151"/>
              <a:gd name="connsiteX6" fmla="*/ 0 w 2886078"/>
              <a:gd name="connsiteY6" fmla="*/ 292867 h 1422151"/>
              <a:gd name="connsiteX0" fmla="*/ 0 w 2886078"/>
              <a:gd name="connsiteY0" fmla="*/ 292867 h 1422151"/>
              <a:gd name="connsiteX1" fmla="*/ 2062293 w 2886078"/>
              <a:gd name="connsiteY1" fmla="*/ 292867 h 1422151"/>
              <a:gd name="connsiteX2" fmla="*/ 2018471 w 2886078"/>
              <a:gd name="connsiteY2" fmla="*/ 0 h 1422151"/>
              <a:gd name="connsiteX3" fmla="*/ 2886078 w 2886078"/>
              <a:gd name="connsiteY3" fmla="*/ 704759 h 1422151"/>
              <a:gd name="connsiteX4" fmla="*/ 2127233 w 2886078"/>
              <a:gd name="connsiteY4" fmla="*/ 1422151 h 1422151"/>
              <a:gd name="connsiteX5" fmla="*/ 2062293 w 2886078"/>
              <a:gd name="connsiteY5" fmla="*/ 1116652 h 1422151"/>
              <a:gd name="connsiteX6" fmla="*/ 0 w 2886078"/>
              <a:gd name="connsiteY6" fmla="*/ 292867 h 142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6078" h="1422151">
                <a:moveTo>
                  <a:pt x="0" y="292867"/>
                </a:moveTo>
                <a:cubicBezTo>
                  <a:pt x="687431" y="292867"/>
                  <a:pt x="815212" y="314588"/>
                  <a:pt x="2062293" y="292867"/>
                </a:cubicBezTo>
                <a:lnTo>
                  <a:pt x="2018471" y="0"/>
                </a:lnTo>
                <a:lnTo>
                  <a:pt x="2886078" y="704759"/>
                </a:lnTo>
                <a:lnTo>
                  <a:pt x="2127233" y="1422151"/>
                </a:lnTo>
                <a:lnTo>
                  <a:pt x="2062293" y="1116652"/>
                </a:lnTo>
                <a:lnTo>
                  <a:pt x="0" y="2928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/>
          </p:nvPr>
        </p:nvGraphicFramePr>
        <p:xfrm>
          <a:off x="1386110" y="873645"/>
          <a:ext cx="5994202" cy="117077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61938">
                  <a:extLst>
                    <a:ext uri="{9D8B030D-6E8A-4147-A177-3AD203B41FA5}">
                      <a16:colId xmlns="" xmlns:a16="http://schemas.microsoft.com/office/drawing/2014/main" val="2118454917"/>
                    </a:ext>
                  </a:extLst>
                </a:gridCol>
                <a:gridCol w="2123952">
                  <a:extLst>
                    <a:ext uri="{9D8B030D-6E8A-4147-A177-3AD203B41FA5}">
                      <a16:colId xmlns="" xmlns:a16="http://schemas.microsoft.com/office/drawing/2014/main" val="2428508782"/>
                    </a:ext>
                  </a:extLst>
                </a:gridCol>
                <a:gridCol w="1231579">
                  <a:extLst>
                    <a:ext uri="{9D8B030D-6E8A-4147-A177-3AD203B41FA5}">
                      <a16:colId xmlns="" xmlns:a16="http://schemas.microsoft.com/office/drawing/2014/main" val="2171150744"/>
                    </a:ext>
                  </a:extLst>
                </a:gridCol>
                <a:gridCol w="1576733">
                  <a:extLst>
                    <a:ext uri="{9D8B030D-6E8A-4147-A177-3AD203B41FA5}">
                      <a16:colId xmlns="" xmlns:a16="http://schemas.microsoft.com/office/drawing/2014/main" val="2615786550"/>
                    </a:ext>
                  </a:extLst>
                </a:gridCol>
              </a:tblGrid>
              <a:tr h="318839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広告主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東日本旅客鉄道株式会社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掲載時期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2021/1/28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～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6152676"/>
                  </a:ext>
                </a:extLst>
              </a:tr>
              <a:tr h="283563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訴求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東のしごとびと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掲載貢数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1P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7168085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掲載誌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週刊新潮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掲載貢位置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6609533"/>
                  </a:ext>
                </a:extLst>
              </a:tr>
              <a:tr h="283563">
                <a:tc>
                  <a:txBody>
                    <a:bodyPr/>
                    <a:lstStyle/>
                    <a:p>
                      <a:pPr algn="r"/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出版社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株式会社新潮社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リンク</a:t>
                      </a:r>
                      <a:r>
                        <a:rPr lang="en-US" altLang="ja-JP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あり</a:t>
                      </a:r>
                      <a:endParaRPr lang="en-US" altLang="ja-JP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6566780"/>
                  </a:ext>
                </a:extLst>
              </a:tr>
            </a:tbl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192278" y="801898"/>
            <a:ext cx="935600" cy="1258950"/>
            <a:chOff x="-39685" y="663033"/>
            <a:chExt cx="2359706" cy="500066"/>
          </a:xfrm>
          <a:solidFill>
            <a:schemeClr val="bg1">
              <a:lumMod val="65000"/>
            </a:schemeClr>
          </a:solidFill>
        </p:grpSpPr>
        <p:sp>
          <p:nvSpPr>
            <p:cNvPr id="34" name="角丸四角形 33"/>
            <p:cNvSpPr/>
            <p:nvPr/>
          </p:nvSpPr>
          <p:spPr>
            <a:xfrm>
              <a:off x="109731" y="663033"/>
              <a:ext cx="2046094" cy="5000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-39685" y="872677"/>
              <a:ext cx="2359706" cy="103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1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訴求概要</a:t>
              </a:r>
              <a:endPara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10" y="2635651"/>
            <a:ext cx="2916702" cy="400506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75" y="2610257"/>
            <a:ext cx="2259911" cy="4005064"/>
          </a:xfrm>
          <a:prstGeom prst="rect">
            <a:avLst/>
          </a:prstGeom>
        </p:spPr>
      </p:pic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91886" y="109359"/>
            <a:ext cx="8229600" cy="496560"/>
          </a:xfrm>
        </p:spPr>
        <p:txBody>
          <a:bodyPr>
            <a:no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（ご参考）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d-magazine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と本誌タイアップの連動事例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2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947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b="1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12358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  <a:latin typeface="+mn-ea"/>
              </a:rPr>
              <a:t>料金のご案内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8572" y="944678"/>
            <a:ext cx="818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新潮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講座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（動画ご提供）＋週刊新潮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色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頁タイアップ＋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d-magazine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36489" y="1271279"/>
            <a:ext cx="301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4,500,000</a:t>
            </a:r>
            <a:r>
              <a:rPr kumimoji="1" lang="ja-JP" altLang="en-US" sz="2800" dirty="0" smtClean="0"/>
              <a:t>円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36489" y="2750507"/>
            <a:ext cx="301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3,900,000</a:t>
            </a:r>
            <a:r>
              <a:rPr kumimoji="1" lang="ja-JP" altLang="en-US" sz="2800" dirty="0" smtClean="0"/>
              <a:t>円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36487" y="4249143"/>
            <a:ext cx="301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2,900,000</a:t>
            </a:r>
            <a:r>
              <a:rPr kumimoji="1" lang="ja-JP" altLang="en-US" sz="2800" dirty="0" smtClean="0"/>
              <a:t>円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8570" y="2286857"/>
            <a:ext cx="818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新潮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講座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（動画ご提供）＋週刊新潮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色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頁タイアップ＋デイリー新潮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8564" y="3759857"/>
            <a:ext cx="818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新潮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講座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（動画ご提供）＋週刊新潮本文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頁タイアップ＋デイリー新潮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8562" y="5065725"/>
            <a:ext cx="818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新潮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講座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（動画ご提供）＋週刊新潮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目次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対向１頁タイアップ＋デイリー新潮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36485" y="5540681"/>
            <a:ext cx="301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2,800,000</a:t>
            </a:r>
            <a:r>
              <a:rPr kumimoji="1" lang="ja-JP" altLang="en-US" sz="2800" dirty="0" smtClean="0"/>
              <a:t>円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5051" y="6371593"/>
            <a:ext cx="839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講師のギャランティによっては総額が前後する場合があります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。上記の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他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、ご予算に応じてご相談ください。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4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グラフ 33"/>
          <p:cNvGraphicFramePr>
            <a:graphicFrameLocks/>
          </p:cNvGraphicFramePr>
          <p:nvPr>
            <p:extLst/>
          </p:nvPr>
        </p:nvGraphicFramePr>
        <p:xfrm>
          <a:off x="2065396" y="527483"/>
          <a:ext cx="2231965" cy="177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0" y="2947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b="1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123582"/>
            <a:ext cx="798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  <a:latin typeface="+mn-ea"/>
              </a:rPr>
              <a:t>本企画の全体像　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　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+mn-ea"/>
              </a:rPr>
              <a:t>　雑誌だけ、ウェブだけでは得られない幅広いリーチを獲得できます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47403" y="1026432"/>
            <a:ext cx="3849958" cy="121507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0" name="楕円 9"/>
          <p:cNvSpPr/>
          <p:nvPr/>
        </p:nvSpPr>
        <p:spPr>
          <a:xfrm>
            <a:off x="2250143" y="2353952"/>
            <a:ext cx="2534195" cy="26060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講座の模様を</a:t>
            </a:r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本誌に載録</a:t>
            </a:r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ja-JP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楕円 30"/>
          <p:cNvSpPr/>
          <p:nvPr/>
        </p:nvSpPr>
        <p:spPr>
          <a:xfrm>
            <a:off x="6277161" y="2343563"/>
            <a:ext cx="2534195" cy="2606040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クライアント</a:t>
            </a:r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サイトにリンク</a:t>
            </a:r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3" name="Picture 2" descr="説明会・セミナーのイラスト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3" y="3136623"/>
            <a:ext cx="1573008" cy="13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グループ化 47"/>
          <p:cNvGrpSpPr/>
          <p:nvPr/>
        </p:nvGrpSpPr>
        <p:grpSpPr>
          <a:xfrm rot="5400000">
            <a:off x="6962928" y="2521727"/>
            <a:ext cx="1315113" cy="2212452"/>
            <a:chOff x="3150286" y="1641205"/>
            <a:chExt cx="2171191" cy="385832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3150286" y="1641205"/>
              <a:ext cx="2171191" cy="3858321"/>
              <a:chOff x="5903741" y="1579111"/>
              <a:chExt cx="2583693" cy="4591358"/>
            </a:xfrm>
          </p:grpSpPr>
          <p:pic>
            <p:nvPicPr>
              <p:cNvPr id="51" name="Picture 11" descr="C:\Users\mkasai\Desktop\iPhone.6-MockUp_by_Rob1P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741" y="1579111"/>
                <a:ext cx="2583693" cy="459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正方形/長方形 51"/>
              <p:cNvSpPr/>
              <p:nvPr/>
            </p:nvSpPr>
            <p:spPr>
              <a:xfrm>
                <a:off x="6358158" y="2330547"/>
                <a:ext cx="1835568" cy="325869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50" name="正方形/長方形 49"/>
            <p:cNvSpPr/>
            <p:nvPr/>
          </p:nvSpPr>
          <p:spPr>
            <a:xfrm>
              <a:off x="3544014" y="2272670"/>
              <a:ext cx="1530648" cy="27315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53" name="楕円 52"/>
          <p:cNvSpPr/>
          <p:nvPr/>
        </p:nvSpPr>
        <p:spPr>
          <a:xfrm>
            <a:off x="4419413" y="1344828"/>
            <a:ext cx="2534195" cy="260604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マガジン転載</a:t>
            </a:r>
            <a:endParaRPr kumimoji="1"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962048" y="1709343"/>
            <a:ext cx="1315113" cy="2212452"/>
            <a:chOff x="3150286" y="1641205"/>
            <a:chExt cx="2171191" cy="3858321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150286" y="1641205"/>
              <a:ext cx="2171191" cy="3858321"/>
              <a:chOff x="5903741" y="1579111"/>
              <a:chExt cx="2583693" cy="4591358"/>
            </a:xfrm>
          </p:grpSpPr>
          <p:pic>
            <p:nvPicPr>
              <p:cNvPr id="43" name="Picture 11" descr="C:\Users\mkasai\Desktop\iPhone.6-MockUp_by_Rob1P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741" y="1579111"/>
                <a:ext cx="2583693" cy="459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正方形/長方形 43"/>
              <p:cNvSpPr/>
              <p:nvPr/>
            </p:nvSpPr>
            <p:spPr>
              <a:xfrm>
                <a:off x="6358158" y="2330547"/>
                <a:ext cx="1835568" cy="325869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>
              <a:off x="3544014" y="2272670"/>
              <a:ext cx="1530648" cy="27315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pic>
        <p:nvPicPr>
          <p:cNvPr id="1030" name="Picture 6" descr="週刊新潮 2021年3月11日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82" y="2241506"/>
            <a:ext cx="869141" cy="1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週刊新潮 2021年3月11日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99" y="2960132"/>
            <a:ext cx="1218844" cy="17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楕円 54"/>
          <p:cNvSpPr/>
          <p:nvPr/>
        </p:nvSpPr>
        <p:spPr>
          <a:xfrm>
            <a:off x="78812" y="2353952"/>
            <a:ext cx="2534195" cy="2606040"/>
          </a:xfrm>
          <a:prstGeom prst="ellipse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タイアップ講座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ja-JP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83323" r="22510" b="10473"/>
          <a:stretch/>
        </p:blipFill>
        <p:spPr>
          <a:xfrm>
            <a:off x="5224909" y="3494183"/>
            <a:ext cx="868648" cy="152400"/>
          </a:xfrm>
          <a:prstGeom prst="rect">
            <a:avLst/>
          </a:prstGeom>
        </p:spPr>
      </p:pic>
      <p:sp>
        <p:nvSpPr>
          <p:cNvPr id="27" name="楕円 52"/>
          <p:cNvSpPr/>
          <p:nvPr/>
        </p:nvSpPr>
        <p:spPr>
          <a:xfrm>
            <a:off x="4419835" y="3790869"/>
            <a:ext cx="2534195" cy="260604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i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デイリー新潮</a:t>
            </a:r>
            <a:endParaRPr kumimoji="1" lang="en-US" altLang="ja-JP" sz="1600" b="1" i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i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転載</a:t>
            </a:r>
            <a:endParaRPr kumimoji="1" lang="en-US" altLang="ja-JP" sz="1600" b="1" i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4362" y="4619103"/>
            <a:ext cx="869075" cy="16809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977557" y="3287431"/>
            <a:ext cx="116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収録した動画を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配信</a:t>
            </a:r>
          </a:p>
        </p:txBody>
      </p:sp>
      <p:sp>
        <p:nvSpPr>
          <p:cNvPr id="6" name="テキスト ボックス 5"/>
          <p:cNvSpPr txBox="1"/>
          <p:nvPr/>
        </p:nvSpPr>
        <p:spPr>
          <a:xfrm flipH="1">
            <a:off x="1944390" y="5742663"/>
            <a:ext cx="31440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D-magazine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かデイリー新潮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どちらか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をお選びいただけます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5599" y="4679664"/>
            <a:ext cx="160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動画を収録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左カーブ矢印 6"/>
          <p:cNvSpPr/>
          <p:nvPr/>
        </p:nvSpPr>
        <p:spPr>
          <a:xfrm rot="16200000" flipH="1">
            <a:off x="6818839" y="4451630"/>
            <a:ext cx="455720" cy="10028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6569313" y="1828231"/>
            <a:ext cx="954771" cy="5188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44500" y="800100"/>
            <a:ext cx="84709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８年で</a:t>
            </a:r>
            <a:r>
              <a:rPr lang="en-US" altLang="ja-JP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講座を実施、受講者は</a:t>
            </a:r>
            <a:r>
              <a:rPr lang="en-US" altLang="ja-JP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26,000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人を突破しました！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676" name="テキスト ボックス 1"/>
          <p:cNvSpPr txBox="1">
            <a:spLocks noChangeArrowheads="1"/>
          </p:cNvSpPr>
          <p:nvPr/>
        </p:nvSpPr>
        <p:spPr bwMode="auto">
          <a:xfrm>
            <a:off x="3352800" y="1657351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677" name="テキスト ボックス 4"/>
          <p:cNvSpPr txBox="1">
            <a:spLocks noChangeArrowheads="1"/>
          </p:cNvSpPr>
          <p:nvPr/>
        </p:nvSpPr>
        <p:spPr bwMode="auto">
          <a:xfrm>
            <a:off x="2769080" y="3758214"/>
            <a:ext cx="58962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知的好奇心の旺盛な</a:t>
            </a:r>
            <a:r>
              <a:rPr lang="en-US" altLang="ja-JP" sz="1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０歳代～６０歳代がターゲット　</a:t>
            </a:r>
            <a:r>
              <a:rPr lang="ja-JP" altLang="en-US" sz="1800" b="1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文芸出版社の特性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を生かした「教養講座」です。</a:t>
            </a:r>
            <a:endParaRPr lang="en-US" altLang="ja-JP" sz="1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オンライン講座、街歩き講座も好評です！</a:t>
            </a:r>
            <a:endParaRPr lang="en-US" altLang="ja-JP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679" name="テキスト ボックス 6"/>
          <p:cNvSpPr txBox="1">
            <a:spLocks noChangeArrowheads="1"/>
          </p:cNvSpPr>
          <p:nvPr/>
        </p:nvSpPr>
        <p:spPr bwMode="auto">
          <a:xfrm>
            <a:off x="444501" y="2805268"/>
            <a:ext cx="1634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神楽坂教室での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講座風景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-51759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+mn-ea"/>
              </a:rPr>
              <a:t>新潮</a:t>
            </a:r>
            <a:r>
              <a:rPr kumimoji="1" lang="ja-JP" altLang="en-US" b="1" dirty="0" smtClean="0">
                <a:latin typeface="+mn-ea"/>
              </a:rPr>
              <a:t>講座（新潮社が主宰するカルチャーセンター）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753424"/>
            <a:ext cx="2117545" cy="158815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14" y="1319447"/>
            <a:ext cx="4918111" cy="2025533"/>
          </a:xfrm>
          <a:prstGeom prst="rect">
            <a:avLst/>
          </a:prstGeom>
        </p:spPr>
      </p:pic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2769080" y="4756805"/>
            <a:ext cx="6048645" cy="1169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＜最近の人気講座＞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・ゼロから目指す作家デビュー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・東京スリバチ地形散歩（野外講座）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・大人のための絵本教室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その他、漢字、校閲、小説、落語、講談、音楽など続々開講中。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8" y="1306093"/>
            <a:ext cx="3620852" cy="20223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44499" y="5341581"/>
            <a:ext cx="211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神楽坂教室での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講座風景</a:t>
            </a:r>
            <a:endParaRPr kumimoji="1" lang="en-US" altLang="ja-JP" sz="1400" dirty="0" smtClean="0"/>
          </a:p>
          <a:p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058" y="6217063"/>
            <a:ext cx="8418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広告</a:t>
            </a:r>
            <a:r>
              <a:rPr kumimoji="1" lang="ja-JP" altLang="en-US" sz="1400" dirty="0" smtClean="0"/>
              <a:t>会社、クライアントさまのご見学も受け付けております。お気軽にお問い合わせください。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8101" y="1411432"/>
            <a:ext cx="103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男女比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82555" y="1411432"/>
            <a:ext cx="103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年齢構成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8101" y="3112464"/>
            <a:ext cx="834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いずれも弊社独自調べ。あくまでこれまでの平均値であり、講座内容によって受講者の属性は大きく異なります。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913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6400800" cy="1052596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クライアントさまとのタイアップ講座</a:t>
            </a:r>
            <a:endParaRPr lang="en-US" altLang="ja-JP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「新潮講座</a:t>
            </a:r>
            <a:r>
              <a:rPr lang="en-US" altLang="ja-JP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</a:t>
            </a:r>
            <a:r>
              <a:rPr lang="ja-JP" altLang="en-US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」が実施可能です</a:t>
            </a:r>
            <a:endParaRPr lang="en-US" altLang="ja-JP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295400" y="2181225"/>
            <a:ext cx="6400800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実施料金実費＋講師料　９</a:t>
            </a:r>
            <a:r>
              <a:rPr lang="en-US" altLang="ja-JP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00,000</a:t>
            </a:r>
            <a:r>
              <a:rPr lang="ja-JP" altLang="en-US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円～</a:t>
            </a:r>
            <a:endParaRPr lang="en-US" altLang="ja-JP" sz="20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95400" y="2892425"/>
            <a:ext cx="6400800" cy="167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プログラム例</a:t>
            </a:r>
            <a:endParaRPr lang="en-US" altLang="ja-JP" sz="200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１．ご協賛社からご講演（</a:t>
            </a:r>
            <a:r>
              <a:rPr lang="en-US" altLang="ja-JP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分）　　　　　　　　　　　　２．著名人によるご講演（</a:t>
            </a:r>
            <a:r>
              <a:rPr lang="en-US" altLang="ja-JP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  <a:endParaRPr lang="en-US" altLang="ja-JP" sz="200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３．質疑応答（</a:t>
            </a:r>
            <a:r>
              <a:rPr lang="en-US" altLang="ja-JP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  <a:endParaRPr lang="en-US" altLang="ja-JP" sz="200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295400" y="4799013"/>
            <a:ext cx="6400800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講座当日のサンプリング、展示も可能です！</a:t>
            </a:r>
            <a:endParaRPr lang="en-US" altLang="ja-JP" sz="200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295400" y="5502275"/>
            <a:ext cx="6400800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動画収録、オウンドメディアでの掲載も応相談</a:t>
            </a:r>
            <a:endParaRPr lang="en-US" altLang="ja-JP" sz="200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矢印: 下 1"/>
          <p:cNvSpPr/>
          <p:nvPr/>
        </p:nvSpPr>
        <p:spPr>
          <a:xfrm>
            <a:off x="4206875" y="2611438"/>
            <a:ext cx="730250" cy="280987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208927" y="1077079"/>
            <a:ext cx="6400800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１．テーマ、講座内容、方式、時期の調整</a:t>
            </a:r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（オリエン）</a:t>
            </a:r>
            <a:endParaRPr lang="en-US" altLang="ja-JP" sz="1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08927" y="4271069"/>
            <a:ext cx="6400800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５．ロケハン（撮影、サンプリング、展示内容）</a:t>
            </a:r>
            <a:endParaRPr lang="en-US" altLang="ja-JP" sz="2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208927" y="4985126"/>
            <a:ext cx="6400800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6.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講座の実施</a:t>
            </a:r>
            <a:endParaRPr lang="en-US" altLang="ja-JP" sz="2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208927" y="1805812"/>
            <a:ext cx="6400800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２．講師の選定（２次使用の範囲を含む）</a:t>
            </a:r>
            <a:endParaRPr lang="en-US" altLang="ja-JP" sz="2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208927" y="2843061"/>
            <a:ext cx="6400800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３．当日のタイムスケジュール決定</a:t>
            </a:r>
            <a:endParaRPr lang="en-US" altLang="ja-JP" sz="2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1208927" y="3557012"/>
            <a:ext cx="6400800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４．講座</a:t>
            </a:r>
            <a:r>
              <a:rPr lang="en-US" altLang="ja-JP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メルマガ等による告知</a:t>
            </a:r>
            <a:endParaRPr lang="en-US" altLang="ja-JP" sz="2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585" name="Text Box 4"/>
          <p:cNvSpPr txBox="1">
            <a:spLocks noChangeArrowheads="1"/>
          </p:cNvSpPr>
          <p:nvPr/>
        </p:nvSpPr>
        <p:spPr bwMode="auto">
          <a:xfrm>
            <a:off x="1208927" y="5721726"/>
            <a:ext cx="6400800" cy="46935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上記行程で約</a:t>
            </a:r>
            <a:r>
              <a:rPr lang="en-US" altLang="ja-JP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か月が目安となります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08927" y="2275712"/>
            <a:ext cx="6400800" cy="33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弊社から候補者リスト提出、またはクライアントさまからのご推薦もご相談ください。</a:t>
            </a:r>
            <a:endParaRPr lang="en-US" altLang="ja-JP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-51759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+mn-ea"/>
              </a:rPr>
              <a:t>新潮</a:t>
            </a:r>
            <a:r>
              <a:rPr kumimoji="1" lang="ja-JP" altLang="en-US" b="1" dirty="0" smtClean="0">
                <a:latin typeface="+mn-ea"/>
              </a:rPr>
              <a:t>講座</a:t>
            </a:r>
            <a:r>
              <a:rPr kumimoji="1" lang="en-US" altLang="ja-JP" b="1" dirty="0" smtClean="0">
                <a:latin typeface="+mn-ea"/>
              </a:rPr>
              <a:t>EX</a:t>
            </a:r>
            <a:r>
              <a:rPr kumimoji="1" lang="ja-JP" altLang="en-US" b="1" dirty="0" smtClean="0">
                <a:latin typeface="+mn-ea"/>
              </a:rPr>
              <a:t>の実施方法</a:t>
            </a:r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56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44500" y="800100"/>
            <a:ext cx="84709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7621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媒体プロフィール</a:t>
            </a:r>
            <a:r>
              <a:rPr lang="en-US" altLang="ja-JP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pic>
        <p:nvPicPr>
          <p:cNvPr id="6148" name="Picture 4" descr="http://www.shinchosha.co.jp/images_v2/issue/cover/2107/210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1603375"/>
            <a:ext cx="2590800" cy="3743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8676" name="テキスト ボックス 1"/>
          <p:cNvSpPr txBox="1">
            <a:spLocks noChangeArrowheads="1"/>
          </p:cNvSpPr>
          <p:nvPr/>
        </p:nvSpPr>
        <p:spPr bwMode="auto">
          <a:xfrm>
            <a:off x="3352800" y="1609725"/>
            <a:ext cx="5562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●発売日：　毎週木曜日</a:t>
            </a: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●発行部数：</a:t>
            </a:r>
            <a:r>
              <a:rPr lang="en-US" altLang="ja-JP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348,148</a:t>
            </a: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</a:t>
            </a:r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（一般社団法人日本雑誌協会 </a:t>
            </a:r>
            <a:r>
              <a:rPr lang="en-US" altLang="ja-JP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月～</a:t>
            </a:r>
            <a:r>
              <a:rPr lang="en-US" altLang="ja-JP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月）</a:t>
            </a:r>
            <a:endParaRPr lang="en-US" altLang="ja-JP" sz="1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●全国に配本（比率は人口比とほぼ同じ）</a:t>
            </a: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●読者属性</a:t>
            </a: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677" name="テキスト ボックス 4"/>
          <p:cNvSpPr txBox="1">
            <a:spLocks noChangeArrowheads="1"/>
          </p:cNvSpPr>
          <p:nvPr/>
        </p:nvSpPr>
        <p:spPr bwMode="auto">
          <a:xfrm>
            <a:off x="4024313" y="5529263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＜おもな購読者層（上位</a:t>
            </a:r>
            <a:r>
              <a:rPr lang="en-US" altLang="ja-JP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つ）＞</a:t>
            </a: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①サラリーマン</a:t>
            </a: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②主婦（夫）・リタイア層</a:t>
            </a: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③自営業</a:t>
            </a:r>
            <a:endParaRPr lang="en-US" altLang="ja-JP" sz="1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86600" y="6405563"/>
            <a:ext cx="20574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『ABC REPORT2019 1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ABC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協会　発行　より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679" name="テキスト ボックス 6"/>
          <p:cNvSpPr txBox="1">
            <a:spLocks noChangeArrowheads="1"/>
          </p:cNvSpPr>
          <p:nvPr/>
        </p:nvSpPr>
        <p:spPr bwMode="auto">
          <a:xfrm>
            <a:off x="401638" y="5529263"/>
            <a:ext cx="3921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umimoji="1"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創刊：　　</a:t>
            </a:r>
            <a:r>
              <a:rPr lang="en-US" altLang="ja-JP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1956</a:t>
            </a:r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月（今年</a:t>
            </a:r>
            <a:r>
              <a:rPr lang="en-US" altLang="ja-JP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64</a:t>
            </a:r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周年）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出版社系ジャーナリズム誌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としては日本で最初に創刊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編集長：　宮本太一（</a:t>
            </a:r>
            <a:r>
              <a:rPr lang="en-US" altLang="ja-JP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月より）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0" name="グラフ 9"/>
          <p:cNvGraphicFramePr>
            <a:graphicFrameLocks/>
          </p:cNvGraphicFramePr>
          <p:nvPr/>
        </p:nvGraphicFramePr>
        <p:xfrm>
          <a:off x="3518354" y="3581400"/>
          <a:ext cx="2791732" cy="176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/>
        </p:nvGraphicFramePr>
        <p:xfrm>
          <a:off x="5730421" y="3549425"/>
          <a:ext cx="3409950" cy="201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0" y="0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latin typeface="+mn-ea"/>
              </a:rPr>
              <a:t>週刊新潮本誌</a:t>
            </a:r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10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28399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b="1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123582"/>
            <a:ext cx="272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d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+mn-ea"/>
              </a:rPr>
              <a:t>マガジン版 週刊新潮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05556"/>
              </p:ext>
            </p:extLst>
          </p:nvPr>
        </p:nvGraphicFramePr>
        <p:xfrm>
          <a:off x="2957541" y="1073223"/>
          <a:ext cx="5691799" cy="1752600"/>
        </p:xfrm>
        <a:graphic>
          <a:graphicData uri="http://schemas.openxmlformats.org/drawingml/2006/table">
            <a:tbl>
              <a:tblPr/>
              <a:tblGrid>
                <a:gridCol w="2106810">
                  <a:extLst>
                    <a:ext uri="{9D8B030D-6E8A-4147-A177-3AD203B41FA5}">
                      <a16:colId xmlns="" xmlns:a16="http://schemas.microsoft.com/office/drawing/2014/main" val="2718833374"/>
                    </a:ext>
                  </a:extLst>
                </a:gridCol>
                <a:gridCol w="3584989">
                  <a:extLst>
                    <a:ext uri="{9D8B030D-6E8A-4147-A177-3AD203B41FA5}">
                      <a16:colId xmlns="" xmlns:a16="http://schemas.microsoft.com/office/drawing/2014/main" val="3843153275"/>
                    </a:ext>
                  </a:extLst>
                </a:gridCol>
              </a:tblGrid>
              <a:tr h="346126"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800" b="1" dirty="0">
                          <a:effectLst/>
                          <a:latin typeface="+mn-ea"/>
                          <a:ea typeface="+mn-ea"/>
                        </a:rPr>
                        <a:t>誌名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dirty="0" smtClean="0">
                          <a:effectLst/>
                          <a:latin typeface="+mn-ea"/>
                          <a:ea typeface="+mn-ea"/>
                        </a:rPr>
                        <a:t>週刊新潮</a:t>
                      </a:r>
                      <a:endParaRPr lang="ja-JP" altLang="en-US" sz="18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4300" marR="1143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0377582"/>
                  </a:ext>
                </a:extLst>
              </a:tr>
              <a:tr h="195257"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800" b="1" dirty="0">
                          <a:effectLst/>
                          <a:latin typeface="+mn-ea"/>
                          <a:ea typeface="+mn-ea"/>
                        </a:rPr>
                        <a:t>定期配信日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dirty="0" smtClean="0">
                          <a:effectLst/>
                          <a:latin typeface="+mn-ea"/>
                          <a:ea typeface="+mn-ea"/>
                        </a:rPr>
                        <a:t>毎週木曜日</a:t>
                      </a:r>
                      <a:endParaRPr lang="ja-JP" altLang="en-US" sz="18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4300" marR="1143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49380"/>
                  </a:ext>
                </a:extLst>
              </a:tr>
              <a:tr h="195257"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800" b="1" dirty="0">
                          <a:effectLst/>
                          <a:latin typeface="+mn-ea"/>
                          <a:ea typeface="+mn-ea"/>
                        </a:rPr>
                        <a:t>ジャンル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dirty="0" smtClean="0">
                          <a:effectLst/>
                          <a:latin typeface="+mn-ea"/>
                          <a:ea typeface="+mn-ea"/>
                        </a:rPr>
                        <a:t>総合週刊誌</a:t>
                      </a:r>
                      <a:endParaRPr lang="en-US" altLang="ja-JP" sz="1800" b="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114300" marR="1143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135724"/>
                  </a:ext>
                </a:extLst>
              </a:tr>
              <a:tr h="195257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800" b="1" dirty="0">
                          <a:effectLst/>
                          <a:latin typeface="+mn-ea"/>
                          <a:ea typeface="+mn-ea"/>
                        </a:rPr>
                        <a:t>d</a:t>
                      </a:r>
                      <a:r>
                        <a:rPr lang="ja-JP" altLang="en-US" sz="1800" b="1" dirty="0">
                          <a:effectLst/>
                          <a:latin typeface="+mn-ea"/>
                          <a:ea typeface="+mn-ea"/>
                        </a:rPr>
                        <a:t>マガジン</a:t>
                      </a:r>
                      <a:r>
                        <a:rPr lang="ja-JP" altLang="en-US" sz="1800" b="1" dirty="0" smtClean="0">
                          <a:effectLst/>
                          <a:latin typeface="+mn-ea"/>
                          <a:ea typeface="+mn-ea"/>
                        </a:rPr>
                        <a:t>平均</a:t>
                      </a:r>
                      <a:r>
                        <a:rPr lang="en-US" altLang="ja-JP" sz="1800" b="1" dirty="0" smtClean="0">
                          <a:effectLst/>
                          <a:latin typeface="+mn-ea"/>
                          <a:ea typeface="+mn-ea"/>
                        </a:rPr>
                        <a:t>UU</a:t>
                      </a:r>
                      <a:endParaRPr lang="en-US" altLang="ja-JP" sz="1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800" b="0" dirty="0" smtClean="0">
                          <a:effectLst/>
                          <a:latin typeface="+mn-ea"/>
                          <a:ea typeface="+mn-ea"/>
                        </a:rPr>
                        <a:t>134,312</a:t>
                      </a:r>
                      <a:endParaRPr lang="en-US" altLang="ja-JP" sz="18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14300" marR="1143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17805"/>
                  </a:ext>
                </a:extLst>
              </a:tr>
              <a:tr h="195257"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800" b="1" dirty="0">
                          <a:effectLst/>
                          <a:latin typeface="+mn-ea"/>
                          <a:ea typeface="+mn-ea"/>
                        </a:rPr>
                        <a:t>希望販売</a:t>
                      </a:r>
                      <a:r>
                        <a:rPr lang="ja-JP" altLang="en-US" sz="1800" b="1" dirty="0" smtClean="0">
                          <a:effectLst/>
                          <a:latin typeface="+mn-ea"/>
                          <a:ea typeface="+mn-ea"/>
                        </a:rPr>
                        <a:t>価格</a:t>
                      </a:r>
                      <a:endParaRPr lang="ja-JP" altLang="en-US" sz="1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800" b="0" dirty="0" smtClean="0">
                          <a:effectLst/>
                          <a:latin typeface="+mn-ea"/>
                          <a:ea typeface="+mn-ea"/>
                        </a:rPr>
                        <a:t>\650,000</a:t>
                      </a:r>
                    </a:p>
                  </a:txBody>
                  <a:tcPr marL="114300" marR="1143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658065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-112439" y="910158"/>
            <a:ext cx="2504281" cy="4014070"/>
            <a:chOff x="3150286" y="1641205"/>
            <a:chExt cx="2171191" cy="3858321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3150286" y="1641205"/>
              <a:ext cx="2171191" cy="3858321"/>
              <a:chOff x="5903741" y="1579111"/>
              <a:chExt cx="2583693" cy="4591358"/>
            </a:xfrm>
          </p:grpSpPr>
          <p:pic>
            <p:nvPicPr>
              <p:cNvPr id="19" name="Picture 11" descr="C:\Users\mkasai\Desktop\iPhone.6-MockUp_by_Rob1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741" y="1579111"/>
                <a:ext cx="2583693" cy="459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正方形/長方形 19"/>
              <p:cNvSpPr/>
              <p:nvPr/>
            </p:nvSpPr>
            <p:spPr>
              <a:xfrm>
                <a:off x="6358158" y="2330547"/>
                <a:ext cx="1835568" cy="325869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18" name="正方形/長方形 17"/>
            <p:cNvSpPr/>
            <p:nvPr/>
          </p:nvSpPr>
          <p:spPr>
            <a:xfrm>
              <a:off x="3544014" y="2272670"/>
              <a:ext cx="1530648" cy="27315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pic>
        <p:nvPicPr>
          <p:cNvPr id="21" name="Picture 6" descr="週刊新潮 2021年3月11日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3" y="1733303"/>
            <a:ext cx="1779151" cy="25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66" y="4080510"/>
            <a:ext cx="7105347" cy="246036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957541" y="3991948"/>
            <a:ext cx="5691799" cy="238231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957541" y="3448702"/>
            <a:ext cx="14670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読者データ</a:t>
            </a:r>
          </a:p>
        </p:txBody>
      </p:sp>
    </p:spTree>
    <p:extLst>
      <p:ext uri="{BB962C8B-B14F-4D97-AF65-F5344CB8AC3E}">
        <p14:creationId xmlns:p14="http://schemas.microsoft.com/office/powerpoint/2010/main" val="32103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「dマガジン 渡辺」の画像検索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0" y="98630"/>
            <a:ext cx="871246" cy="8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213675" y="954713"/>
            <a:ext cx="7875874" cy="8550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◆多彩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なジャンルの人気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雑誌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誌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の最新号、バックナンバー合わせて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2,500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冊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以上を読むことができる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NTT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ドコモの電子雑誌定額読み放題サービスです。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761" y="1043664"/>
            <a:ext cx="1361326" cy="2486556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6403290" y="3979311"/>
            <a:ext cx="2534195" cy="2606040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i="1" dirty="0">
                <a:solidFill>
                  <a:schemeClr val="tx1"/>
                </a:solidFill>
                <a:latin typeface="+mn-ea"/>
              </a:rPr>
              <a:t>動画</a:t>
            </a:r>
            <a:r>
              <a:rPr kumimoji="1" lang="ja-JP" altLang="en-US" b="1" i="1" dirty="0" smtClean="0">
                <a:solidFill>
                  <a:schemeClr val="tx1"/>
                </a:solidFill>
                <a:latin typeface="+mn-ea"/>
              </a:rPr>
              <a:t>サイト</a:t>
            </a:r>
            <a:r>
              <a:rPr kumimoji="1" lang="ja-JP" altLang="en-US" sz="1400" b="1" i="1" dirty="0" smtClean="0">
                <a:solidFill>
                  <a:schemeClr val="tx1"/>
                </a:solidFill>
                <a:latin typeface="+mn-ea"/>
              </a:rPr>
              <a:t>など</a:t>
            </a:r>
            <a:endParaRPr kumimoji="1" lang="en-US" altLang="ja-JP" b="1" i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5400000">
            <a:off x="7110557" y="4327782"/>
            <a:ext cx="1315113" cy="2212452"/>
            <a:chOff x="3150286" y="1641205"/>
            <a:chExt cx="2171191" cy="3858321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150286" y="1641205"/>
              <a:ext cx="2171191" cy="3858321"/>
              <a:chOff x="5903741" y="1579111"/>
              <a:chExt cx="2583693" cy="4591358"/>
            </a:xfrm>
          </p:grpSpPr>
          <p:pic>
            <p:nvPicPr>
              <p:cNvPr id="17" name="Picture 11" descr="C:\Users\mkasai\Desktop\iPhone.6-MockUp_by_Rob1P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741" y="1579111"/>
                <a:ext cx="2583693" cy="459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正方形/長方形 17"/>
              <p:cNvSpPr/>
              <p:nvPr/>
            </p:nvSpPr>
            <p:spPr>
              <a:xfrm>
                <a:off x="6358158" y="2330547"/>
                <a:ext cx="1835568" cy="325869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3544014" y="2272670"/>
              <a:ext cx="1530648" cy="27315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pic>
        <p:nvPicPr>
          <p:cNvPr id="19" name="Picture 2" descr="動画サイトの枠 – フリーイラスト素材「いらすとさん」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5623" r="3706"/>
          <a:stretch/>
        </p:blipFill>
        <p:spPr bwMode="auto">
          <a:xfrm>
            <a:off x="7192942" y="5064698"/>
            <a:ext cx="1068326" cy="8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カリフォルニア プルーン協会、2020年のカリフォルニアプルーンの収穫減なるも、その品質に自信｜カリフォルニア プルーン協会のプレスリリー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52" y="5199694"/>
            <a:ext cx="1154793" cy="59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楕円 20"/>
          <p:cNvSpPr/>
          <p:nvPr/>
        </p:nvSpPr>
        <p:spPr>
          <a:xfrm>
            <a:off x="4156881" y="3979311"/>
            <a:ext cx="2534195" cy="260604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>
                <a:solidFill>
                  <a:schemeClr val="tx1"/>
                </a:solidFill>
                <a:latin typeface="+mn-ea"/>
              </a:rPr>
              <a:t>d</a:t>
            </a:r>
            <a:r>
              <a:rPr kumimoji="1" lang="ja-JP" altLang="en-US" b="1" i="1" dirty="0" smtClean="0">
                <a:solidFill>
                  <a:schemeClr val="tx1"/>
                </a:solidFill>
                <a:latin typeface="+mn-ea"/>
              </a:rPr>
              <a:t>マガジン</a:t>
            </a:r>
            <a:endParaRPr kumimoji="1" lang="en-US" altLang="ja-JP" b="1" i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4746605" y="4384856"/>
            <a:ext cx="1315113" cy="2212452"/>
            <a:chOff x="3150286" y="1641205"/>
            <a:chExt cx="2171191" cy="3858321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3150286" y="1641205"/>
              <a:ext cx="2171191" cy="3858321"/>
              <a:chOff x="5903741" y="1579111"/>
              <a:chExt cx="2583693" cy="4591358"/>
            </a:xfrm>
          </p:grpSpPr>
          <p:pic>
            <p:nvPicPr>
              <p:cNvPr id="25" name="Picture 11" descr="C:\Users\mkasai\Desktop\iPhone.6-MockUp_by_Rob1P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741" y="1579111"/>
                <a:ext cx="2583693" cy="459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正方形/長方形 25"/>
              <p:cNvSpPr/>
              <p:nvPr/>
            </p:nvSpPr>
            <p:spPr>
              <a:xfrm>
                <a:off x="6358158" y="2330547"/>
                <a:ext cx="1835568" cy="325869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24" name="正方形/長方形 23"/>
            <p:cNvSpPr/>
            <p:nvPr/>
          </p:nvSpPr>
          <p:spPr>
            <a:xfrm>
              <a:off x="3544014" y="2272670"/>
              <a:ext cx="1530648" cy="27315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pic>
        <p:nvPicPr>
          <p:cNvPr id="27" name="Picture 6" descr="週刊新潮 2021年3月11日号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76" y="4855557"/>
            <a:ext cx="869141" cy="1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83323" r="22510" b="10473"/>
          <a:stretch/>
        </p:blipFill>
        <p:spPr>
          <a:xfrm>
            <a:off x="5016279" y="6094623"/>
            <a:ext cx="868648" cy="152400"/>
          </a:xfrm>
          <a:prstGeom prst="rect">
            <a:avLst/>
          </a:prstGeom>
        </p:spPr>
      </p:pic>
      <p:sp>
        <p:nvSpPr>
          <p:cNvPr id="30" name="右矢印 5"/>
          <p:cNvSpPr/>
          <p:nvPr/>
        </p:nvSpPr>
        <p:spPr>
          <a:xfrm rot="19798543">
            <a:off x="5782078" y="5629657"/>
            <a:ext cx="1418045" cy="737615"/>
          </a:xfrm>
          <a:custGeom>
            <a:avLst/>
            <a:gdLst>
              <a:gd name="connsiteX0" fmla="*/ 0 w 2886078"/>
              <a:gd name="connsiteY0" fmla="*/ 411893 h 1647570"/>
              <a:gd name="connsiteX1" fmla="*/ 2062293 w 2886078"/>
              <a:gd name="connsiteY1" fmla="*/ 411893 h 1647570"/>
              <a:gd name="connsiteX2" fmla="*/ 2062293 w 2886078"/>
              <a:gd name="connsiteY2" fmla="*/ 0 h 1647570"/>
              <a:gd name="connsiteX3" fmla="*/ 2886078 w 2886078"/>
              <a:gd name="connsiteY3" fmla="*/ 823785 h 1647570"/>
              <a:gd name="connsiteX4" fmla="*/ 2062293 w 2886078"/>
              <a:gd name="connsiteY4" fmla="*/ 1647570 h 1647570"/>
              <a:gd name="connsiteX5" fmla="*/ 2062293 w 2886078"/>
              <a:gd name="connsiteY5" fmla="*/ 1235678 h 1647570"/>
              <a:gd name="connsiteX6" fmla="*/ 0 w 2886078"/>
              <a:gd name="connsiteY6" fmla="*/ 1235678 h 1647570"/>
              <a:gd name="connsiteX7" fmla="*/ 0 w 2886078"/>
              <a:gd name="connsiteY7" fmla="*/ 411893 h 1647570"/>
              <a:gd name="connsiteX0" fmla="*/ 0 w 2886078"/>
              <a:gd name="connsiteY0" fmla="*/ 411893 h 1647570"/>
              <a:gd name="connsiteX1" fmla="*/ 2062293 w 2886078"/>
              <a:gd name="connsiteY1" fmla="*/ 411893 h 1647570"/>
              <a:gd name="connsiteX2" fmla="*/ 2062293 w 2886078"/>
              <a:gd name="connsiteY2" fmla="*/ 0 h 1647570"/>
              <a:gd name="connsiteX3" fmla="*/ 2886078 w 2886078"/>
              <a:gd name="connsiteY3" fmla="*/ 823785 h 1647570"/>
              <a:gd name="connsiteX4" fmla="*/ 2062293 w 2886078"/>
              <a:gd name="connsiteY4" fmla="*/ 1647570 h 1647570"/>
              <a:gd name="connsiteX5" fmla="*/ 2062293 w 2886078"/>
              <a:gd name="connsiteY5" fmla="*/ 1235678 h 1647570"/>
              <a:gd name="connsiteX6" fmla="*/ 0 w 2886078"/>
              <a:gd name="connsiteY6" fmla="*/ 411893 h 1647570"/>
              <a:gd name="connsiteX0" fmla="*/ 0 w 2886078"/>
              <a:gd name="connsiteY0" fmla="*/ 411893 h 1541177"/>
              <a:gd name="connsiteX1" fmla="*/ 2062293 w 2886078"/>
              <a:gd name="connsiteY1" fmla="*/ 411893 h 1541177"/>
              <a:gd name="connsiteX2" fmla="*/ 2062293 w 2886078"/>
              <a:gd name="connsiteY2" fmla="*/ 0 h 1541177"/>
              <a:gd name="connsiteX3" fmla="*/ 2886078 w 2886078"/>
              <a:gd name="connsiteY3" fmla="*/ 823785 h 1541177"/>
              <a:gd name="connsiteX4" fmla="*/ 2127233 w 2886078"/>
              <a:gd name="connsiteY4" fmla="*/ 1541177 h 1541177"/>
              <a:gd name="connsiteX5" fmla="*/ 2062293 w 2886078"/>
              <a:gd name="connsiteY5" fmla="*/ 1235678 h 1541177"/>
              <a:gd name="connsiteX6" fmla="*/ 0 w 2886078"/>
              <a:gd name="connsiteY6" fmla="*/ 411893 h 1541177"/>
              <a:gd name="connsiteX0" fmla="*/ 0 w 2886078"/>
              <a:gd name="connsiteY0" fmla="*/ 292867 h 1422151"/>
              <a:gd name="connsiteX1" fmla="*/ 2062293 w 2886078"/>
              <a:gd name="connsiteY1" fmla="*/ 292867 h 1422151"/>
              <a:gd name="connsiteX2" fmla="*/ 2018471 w 2886078"/>
              <a:gd name="connsiteY2" fmla="*/ 0 h 1422151"/>
              <a:gd name="connsiteX3" fmla="*/ 2886078 w 2886078"/>
              <a:gd name="connsiteY3" fmla="*/ 704759 h 1422151"/>
              <a:gd name="connsiteX4" fmla="*/ 2127233 w 2886078"/>
              <a:gd name="connsiteY4" fmla="*/ 1422151 h 1422151"/>
              <a:gd name="connsiteX5" fmla="*/ 2062293 w 2886078"/>
              <a:gd name="connsiteY5" fmla="*/ 1116652 h 1422151"/>
              <a:gd name="connsiteX6" fmla="*/ 0 w 2886078"/>
              <a:gd name="connsiteY6" fmla="*/ 292867 h 1422151"/>
              <a:gd name="connsiteX0" fmla="*/ 0 w 2886078"/>
              <a:gd name="connsiteY0" fmla="*/ 292867 h 1422151"/>
              <a:gd name="connsiteX1" fmla="*/ 2062293 w 2886078"/>
              <a:gd name="connsiteY1" fmla="*/ 292867 h 1422151"/>
              <a:gd name="connsiteX2" fmla="*/ 2018471 w 2886078"/>
              <a:gd name="connsiteY2" fmla="*/ 0 h 1422151"/>
              <a:gd name="connsiteX3" fmla="*/ 2886078 w 2886078"/>
              <a:gd name="connsiteY3" fmla="*/ 704759 h 1422151"/>
              <a:gd name="connsiteX4" fmla="*/ 2127233 w 2886078"/>
              <a:gd name="connsiteY4" fmla="*/ 1422151 h 1422151"/>
              <a:gd name="connsiteX5" fmla="*/ 2062293 w 2886078"/>
              <a:gd name="connsiteY5" fmla="*/ 1116652 h 1422151"/>
              <a:gd name="connsiteX6" fmla="*/ 0 w 2886078"/>
              <a:gd name="connsiteY6" fmla="*/ 292867 h 142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6078" h="1422151">
                <a:moveTo>
                  <a:pt x="0" y="292867"/>
                </a:moveTo>
                <a:cubicBezTo>
                  <a:pt x="687431" y="292867"/>
                  <a:pt x="815212" y="314588"/>
                  <a:pt x="2062293" y="292867"/>
                </a:cubicBezTo>
                <a:lnTo>
                  <a:pt x="2018471" y="0"/>
                </a:lnTo>
                <a:lnTo>
                  <a:pt x="2886078" y="704759"/>
                </a:lnTo>
                <a:lnTo>
                  <a:pt x="2127233" y="1422151"/>
                </a:lnTo>
                <a:lnTo>
                  <a:pt x="2062293" y="1116652"/>
                </a:lnTo>
                <a:lnTo>
                  <a:pt x="0" y="2928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3819" y="4185175"/>
            <a:ext cx="4908241" cy="59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◆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d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マガジン上に掲載されている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64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社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172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誌の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電子雑誌の誌面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内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に広告掲載が可能です。</a:t>
            </a:r>
            <a:r>
              <a:rPr lang="en-US" altLang="ja-JP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ja-JP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en-US" altLang="ja-JP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2020/12/1</a:t>
            </a:r>
            <a:r>
              <a:rPr lang="ja-JP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時点</a:t>
            </a:r>
            <a:r>
              <a:rPr lang="en-US" altLang="ja-JP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1259071" y="53573"/>
            <a:ext cx="7875874" cy="8550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ja-JP" alt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マガジンとは</a:t>
            </a:r>
            <a:endParaRPr lang="en-US" altLang="ja-JP" sz="2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259071" y="3447687"/>
            <a:ext cx="7875874" cy="8550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ja-JP" alt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マガジン</a:t>
            </a:r>
            <a:r>
              <a:rPr lang="ja-JP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広告</a:t>
            </a:r>
            <a:endParaRPr lang="en-US" altLang="ja-JP" sz="2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3707" y="4837247"/>
            <a:ext cx="46185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・同じ雑誌でも雑誌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紙版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マガジン版読者は被りが少なく、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雑誌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紙版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 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＋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マガジン版に掲載することで、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既存の紙媒体リーチを約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1.6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倍上げることができます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632786" y="1809808"/>
            <a:ext cx="4272576" cy="1429427"/>
            <a:chOff x="611560" y="3338990"/>
            <a:chExt cx="5460853" cy="2430270"/>
          </a:xfrm>
        </p:grpSpPr>
        <p:sp>
          <p:nvSpPr>
            <p:cNvPr id="36" name="角丸四角形 35"/>
            <p:cNvSpPr/>
            <p:nvPr/>
          </p:nvSpPr>
          <p:spPr>
            <a:xfrm>
              <a:off x="611560" y="3338990"/>
              <a:ext cx="1740221" cy="103511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500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誌以上の</a:t>
              </a:r>
              <a:b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最新号</a:t>
              </a:r>
              <a:endPara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2486893" y="3338990"/>
              <a:ext cx="1740221" cy="103511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 font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月額</a:t>
              </a: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400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円</a:t>
              </a:r>
              <a:b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税抜</a:t>
              </a: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332192" y="3338990"/>
              <a:ext cx="1740221" cy="103511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初回</a:t>
              </a:r>
              <a:r>
                <a: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31</a:t>
              </a: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日間</a:t>
              </a:r>
              <a:endPara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無料</a:t>
              </a:r>
              <a:endPara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611560" y="4734145"/>
              <a:ext cx="1734259" cy="103511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 font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バックナンバー</a:t>
              </a:r>
              <a:b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含め</a:t>
              </a:r>
              <a:r>
                <a: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2,500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冊以上</a:t>
              </a:r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2486893" y="4734145"/>
              <a:ext cx="1734259" cy="103511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 font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ドコモ</a:t>
              </a: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ではない方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</a:t>
              </a: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OK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！</a:t>
              </a:r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4332192" y="4734145"/>
              <a:ext cx="1734259" cy="103511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 fontAlgn="ctr"/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雑誌から・記事から閲覧可能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、</a:t>
              </a:r>
              <a:endPara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 fontAlgn="ctr"/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検索機能もあり</a:t>
              </a:r>
              <a:endPara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200007" y="5660640"/>
            <a:ext cx="4309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・広告原稿にリンクボタンを設置させ、ご希望のＬＰに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遷移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させることが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また掲載後、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PV,UU,CTR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をレポートにてお出しいたします。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6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947"/>
            <a:ext cx="9144000" cy="579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b="1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123582"/>
            <a:ext cx="5349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+mn-ea"/>
              </a:rPr>
              <a:t>【d-magazine】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+mn-ea"/>
              </a:rPr>
              <a:t>リンク</a:t>
            </a:r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AD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による新たな価値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082130" y="1974087"/>
            <a:ext cx="2520497" cy="4601673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71721" y="3492751"/>
            <a:ext cx="7536873" cy="1006721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accent4">
                <a:lumMod val="20000"/>
                <a:lumOff val="8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66750" y="1585004"/>
            <a:ext cx="7557656" cy="965759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chemeClr val="accent4">
                <a:lumMod val="20000"/>
                <a:lumOff val="8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44980" y="2555445"/>
            <a:ext cx="7572500" cy="921202"/>
          </a:xfrm>
          <a:prstGeom prst="rect">
            <a:avLst/>
          </a:prstGeom>
          <a:solidFill>
            <a:srgbClr val="00B050">
              <a:alpha val="16000"/>
            </a:srgbClr>
          </a:solidFill>
          <a:ln>
            <a:solidFill>
              <a:schemeClr val="accent4">
                <a:lumMod val="20000"/>
                <a:lumOff val="8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54885" y="4503339"/>
            <a:ext cx="7570543" cy="945222"/>
          </a:xfrm>
          <a:prstGeom prst="rect">
            <a:avLst/>
          </a:prstGeom>
          <a:solidFill>
            <a:srgbClr val="92D050">
              <a:alpha val="5000"/>
            </a:srgbClr>
          </a:solidFill>
          <a:ln>
            <a:solidFill>
              <a:schemeClr val="accent4">
                <a:lumMod val="20000"/>
                <a:lumOff val="8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6" name="上下矢印 15"/>
          <p:cNvSpPr/>
          <p:nvPr/>
        </p:nvSpPr>
        <p:spPr>
          <a:xfrm>
            <a:off x="1238685" y="1429010"/>
            <a:ext cx="411193" cy="4196893"/>
          </a:xfrm>
          <a:prstGeom prst="upDownArrow">
            <a:avLst/>
          </a:prstGeom>
          <a:gradFill flip="none" rotWithShape="1">
            <a:gsLst>
              <a:gs pos="0">
                <a:srgbClr val="FFC000"/>
              </a:gs>
              <a:gs pos="22000">
                <a:schemeClr val="accent4">
                  <a:lumMod val="60000"/>
                  <a:lumOff val="40000"/>
                </a:schemeClr>
              </a:gs>
              <a:gs pos="4700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751" y="5288288"/>
            <a:ext cx="136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Attention</a:t>
            </a:r>
            <a:endParaRPr kumimoji="1" lang="ja-JP" altLang="en-US" sz="16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2414" y="4277811"/>
            <a:ext cx="136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Interest</a:t>
            </a:r>
            <a:endParaRPr kumimoji="1" lang="ja-JP" altLang="en-US" sz="16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7233" y="3290753"/>
            <a:ext cx="136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Search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5214" y="2304467"/>
            <a:ext cx="136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Action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7233" y="1435483"/>
            <a:ext cx="136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+mn-ea"/>
              </a:rPr>
              <a:t>Share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1551906" y="4489609"/>
            <a:ext cx="7633854" cy="8205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551906" y="3473722"/>
            <a:ext cx="7633854" cy="8205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爆発 1 28"/>
          <p:cNvSpPr/>
          <p:nvPr/>
        </p:nvSpPr>
        <p:spPr>
          <a:xfrm>
            <a:off x="41766" y="3072611"/>
            <a:ext cx="1198832" cy="822389"/>
          </a:xfrm>
          <a:prstGeom prst="irregularSeal1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+mn-ea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918">
            <a:off x="10821" y="2957283"/>
            <a:ext cx="541559" cy="256338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1556501" y="1575933"/>
            <a:ext cx="7633854" cy="8205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551906" y="2547708"/>
            <a:ext cx="7633854" cy="8205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グループ化 32"/>
          <p:cNvGrpSpPr/>
          <p:nvPr/>
        </p:nvGrpSpPr>
        <p:grpSpPr>
          <a:xfrm>
            <a:off x="1487088" y="5345619"/>
            <a:ext cx="7787016" cy="566137"/>
            <a:chOff x="1506681" y="5152457"/>
            <a:chExt cx="7724673" cy="666672"/>
          </a:xfrm>
        </p:grpSpPr>
        <p:sp>
          <p:nvSpPr>
            <p:cNvPr id="34" name="台形 33"/>
            <p:cNvSpPr/>
            <p:nvPr/>
          </p:nvSpPr>
          <p:spPr>
            <a:xfrm rot="16200000">
              <a:off x="4985031" y="1732002"/>
              <a:ext cx="666672" cy="7507581"/>
            </a:xfrm>
            <a:prstGeom prst="trapezoid">
              <a:avLst>
                <a:gd name="adj" fmla="val 47275"/>
              </a:avLst>
            </a:prstGeom>
            <a:gradFill>
              <a:gsLst>
                <a:gs pos="0">
                  <a:srgbClr val="FFC000"/>
                </a:gs>
                <a:gs pos="13000">
                  <a:schemeClr val="accent4">
                    <a:lumMod val="60000"/>
                    <a:lumOff val="40000"/>
                  </a:schemeClr>
                </a:gs>
                <a:gs pos="42000">
                  <a:schemeClr val="accent4">
                    <a:lumMod val="40000"/>
                    <a:lumOff val="60000"/>
                  </a:schemeClr>
                </a:gs>
                <a:gs pos="68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506681" y="5329116"/>
              <a:ext cx="1099359" cy="3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+mn-ea"/>
                </a:rPr>
                <a:t>【</a:t>
              </a:r>
              <a:r>
                <a:rPr kumimoji="1" lang="ja-JP" altLang="en-US" sz="1400" dirty="0" smtClean="0">
                  <a:latin typeface="+mn-ea"/>
                </a:rPr>
                <a:t>既存客</a:t>
              </a:r>
              <a:r>
                <a:rPr kumimoji="1" lang="en-US" altLang="ja-JP" sz="1400" dirty="0" smtClean="0">
                  <a:latin typeface="+mn-ea"/>
                </a:rPr>
                <a:t>】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52462" y="5316084"/>
              <a:ext cx="1099359" cy="3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【</a:t>
              </a:r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顕在</a:t>
              </a:r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層</a:t>
              </a:r>
              <a:r>
                <a:rPr kumimoji="1" lang="en-US" altLang="ja-JP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】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939045" y="5301578"/>
              <a:ext cx="1099359" cy="3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【</a:t>
              </a:r>
              <a:r>
                <a:rPr kumimoji="1" lang="ja-JP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検討</a:t>
              </a:r>
              <a:r>
                <a:rPr kumimoji="1" lang="ja-JP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層</a:t>
              </a:r>
              <a:r>
                <a:rPr kumimoji="1" lang="en-US" altLang="ja-JP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】</a:t>
              </a:r>
              <a:endParaRPr kumimoji="1" lang="ja-JP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131995" y="5316084"/>
              <a:ext cx="1099359" cy="3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【</a:t>
              </a:r>
              <a:r>
                <a:rPr kumimoji="1" lang="ja-JP" altLang="en-US" sz="1400" dirty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潜在</a:t>
              </a:r>
              <a:r>
                <a:rPr kumimoji="1" lang="ja-JP" altLang="en-US" sz="1400" dirty="0" smtClean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層</a:t>
              </a:r>
              <a:r>
                <a:rPr kumimoji="1" lang="en-US" altLang="ja-JP" sz="1400" dirty="0" smtClean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】</a:t>
              </a:r>
              <a:endParaRPr kumimoji="1" lang="ja-JP" altLang="en-US" sz="1400" dirty="0">
                <a:solidFill>
                  <a:schemeClr val="bg1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028601" y="5764478"/>
            <a:ext cx="2601666" cy="798414"/>
            <a:chOff x="4127963" y="6002150"/>
            <a:chExt cx="2601666" cy="798414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4694116" y="6002150"/>
              <a:ext cx="1835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+mn-ea"/>
                </a:rPr>
                <a:t>【d</a:t>
              </a:r>
              <a:r>
                <a:rPr kumimoji="1" lang="ja-JP" altLang="en-US" sz="1400" b="1" dirty="0" smtClean="0">
                  <a:latin typeface="+mn-ea"/>
                </a:rPr>
                <a:t>マガジン</a:t>
              </a:r>
              <a:r>
                <a:rPr kumimoji="1" lang="en-US" altLang="ja-JP" sz="1400" b="1" dirty="0" smtClean="0">
                  <a:latin typeface="+mn-ea"/>
                </a:rPr>
                <a:t>】</a:t>
              </a:r>
              <a:endParaRPr kumimoji="1" lang="ja-JP" altLang="en-US" sz="1400" b="1" dirty="0">
                <a:latin typeface="+mn-ea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4127963" y="6246566"/>
              <a:ext cx="26016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>
                  <a:latin typeface="+mn-ea"/>
                </a:rPr>
                <a:t>本誌</a:t>
              </a:r>
              <a:r>
                <a:rPr kumimoji="1" lang="ja-JP" altLang="en-US" sz="1000" dirty="0" smtClean="0">
                  <a:latin typeface="+mn-ea"/>
                </a:rPr>
                <a:t>に比べバーティカル性には劣る。</a:t>
              </a:r>
              <a:endParaRPr kumimoji="1" lang="en-US" altLang="ja-JP" sz="1000" dirty="0" smtClean="0">
                <a:latin typeface="+mn-ea"/>
              </a:endParaRPr>
            </a:p>
            <a:p>
              <a:pPr algn="ctr"/>
              <a:r>
                <a:rPr kumimoji="1" lang="ja-JP" altLang="en-US" sz="1000" dirty="0" smtClean="0">
                  <a:latin typeface="+mn-ea"/>
                </a:rPr>
                <a:t>一方、</a:t>
              </a:r>
              <a:r>
                <a:rPr kumimoji="1" lang="ja-JP" altLang="en-US" sz="1000" b="1" dirty="0" smtClean="0">
                  <a:latin typeface="+mn-ea"/>
                </a:rPr>
                <a:t>認知・関心</a:t>
              </a:r>
              <a:r>
                <a:rPr kumimoji="1" lang="ja-JP" altLang="en-US" sz="1000" dirty="0">
                  <a:latin typeface="+mn-ea"/>
                </a:rPr>
                <a:t>を</a:t>
              </a:r>
              <a:r>
                <a:rPr kumimoji="1" lang="ja-JP" altLang="en-US" sz="1000" dirty="0" smtClean="0">
                  <a:latin typeface="+mn-ea"/>
                </a:rPr>
                <a:t>本誌同様に備えつつ</a:t>
              </a:r>
              <a:endParaRPr kumimoji="1" lang="en-US" altLang="ja-JP" sz="1000" dirty="0" smtClean="0">
                <a:latin typeface="+mn-ea"/>
              </a:endParaRPr>
            </a:p>
            <a:p>
              <a:pPr algn="ctr"/>
              <a:r>
                <a:rPr kumimoji="1" lang="ja-JP" altLang="en-US" sz="1000" dirty="0" smtClean="0">
                  <a:latin typeface="+mn-ea"/>
                </a:rPr>
                <a:t>リンクによる</a:t>
              </a:r>
              <a:r>
                <a:rPr kumimoji="1" lang="ja-JP" altLang="en-US" sz="1000" b="1" dirty="0" smtClean="0">
                  <a:latin typeface="+mn-ea"/>
                </a:rPr>
                <a:t>検索</a:t>
              </a:r>
              <a:r>
                <a:rPr kumimoji="1" lang="ja-JP" altLang="en-US" sz="1000" dirty="0" smtClean="0">
                  <a:latin typeface="+mn-ea"/>
                </a:rPr>
                <a:t>同等の機能を兼備。</a:t>
              </a:r>
              <a:endParaRPr kumimoji="1" lang="en-US" altLang="ja-JP" sz="1000" dirty="0" smtClean="0">
                <a:latin typeface="+mn-ea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6607034" y="5782107"/>
            <a:ext cx="2496510" cy="788930"/>
            <a:chOff x="6632644" y="6002150"/>
            <a:chExt cx="2496510" cy="788930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7378356" y="6002150"/>
              <a:ext cx="1111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+mn-ea"/>
                </a:rPr>
                <a:t>【web】</a:t>
              </a:r>
              <a:endParaRPr kumimoji="1" lang="ja-JP" altLang="en-US" sz="1400" b="1" dirty="0">
                <a:latin typeface="+mn-ea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632644" y="6237082"/>
              <a:ext cx="24965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 smtClean="0">
                  <a:latin typeface="+mn-ea"/>
                </a:rPr>
                <a:t>行動・共有</a:t>
              </a:r>
              <a:r>
                <a:rPr kumimoji="1" lang="ja-JP" altLang="en-US" sz="1000" dirty="0" smtClean="0">
                  <a:latin typeface="+mn-ea"/>
                </a:rPr>
                <a:t>といった直接的な購買段階</a:t>
              </a:r>
              <a:endParaRPr kumimoji="1" lang="en-US" altLang="ja-JP" sz="1000" dirty="0" smtClean="0">
                <a:latin typeface="+mn-ea"/>
              </a:endParaRPr>
            </a:p>
            <a:p>
              <a:pPr algn="ctr"/>
              <a:r>
                <a:rPr kumimoji="1" lang="ja-JP" altLang="en-US" sz="1000" dirty="0" err="1" smtClean="0">
                  <a:latin typeface="+mn-ea"/>
                </a:rPr>
                <a:t>への</a:t>
              </a:r>
              <a:r>
                <a:rPr kumimoji="1" lang="ja-JP" altLang="en-US" sz="1000" dirty="0" smtClean="0">
                  <a:latin typeface="+mn-ea"/>
                </a:rPr>
                <a:t>ミートが可能だが、</a:t>
              </a:r>
              <a:r>
                <a:rPr kumimoji="1" lang="ja-JP" altLang="en-US" sz="1000" dirty="0">
                  <a:latin typeface="+mn-ea"/>
                </a:rPr>
                <a:t>読者</a:t>
              </a:r>
              <a:r>
                <a:rPr kumimoji="1" lang="ja-JP" altLang="en-US" sz="1000" dirty="0" smtClean="0">
                  <a:latin typeface="+mn-ea"/>
                </a:rPr>
                <a:t>層との</a:t>
              </a:r>
              <a:endParaRPr kumimoji="1" lang="en-US" altLang="ja-JP" sz="1000" dirty="0" smtClean="0">
                <a:latin typeface="+mn-ea"/>
              </a:endParaRPr>
            </a:p>
            <a:p>
              <a:pPr algn="ctr"/>
              <a:r>
                <a:rPr kumimoji="1" lang="ja-JP" altLang="en-US" sz="1000" dirty="0" smtClean="0">
                  <a:latin typeface="+mn-ea"/>
                </a:rPr>
                <a:t>エンゲージメント強度は本誌と比べ弱い。</a:t>
              </a:r>
              <a:endParaRPr kumimoji="1" lang="ja-JP" altLang="en-US" sz="1000" dirty="0">
                <a:latin typeface="+mn-ea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1826792" y="5760163"/>
            <a:ext cx="2266848" cy="813286"/>
            <a:chOff x="1902674" y="6000468"/>
            <a:chExt cx="2266848" cy="813286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2570872" y="6000468"/>
              <a:ext cx="1103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+mn-ea"/>
                </a:rPr>
                <a:t>【</a:t>
              </a:r>
              <a:r>
                <a:rPr kumimoji="1" lang="ja-JP" altLang="en-US" sz="1400" b="1" dirty="0" smtClean="0">
                  <a:latin typeface="+mn-ea"/>
                </a:rPr>
                <a:t>本誌</a:t>
              </a:r>
              <a:r>
                <a:rPr kumimoji="1" lang="en-US" altLang="ja-JP" sz="1400" b="1" dirty="0" smtClean="0">
                  <a:latin typeface="+mn-ea"/>
                </a:rPr>
                <a:t>】</a:t>
              </a:r>
              <a:endParaRPr kumimoji="1" lang="ja-JP" altLang="en-US" sz="1400" b="1" dirty="0">
                <a:latin typeface="+mn-ea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902674" y="6259756"/>
              <a:ext cx="2266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 smtClean="0">
                  <a:latin typeface="+mn-ea"/>
                </a:rPr>
                <a:t>認知</a:t>
              </a:r>
              <a:r>
                <a:rPr kumimoji="1" lang="ja-JP" altLang="en-US" sz="1000" dirty="0" smtClean="0">
                  <a:latin typeface="+mn-ea"/>
                </a:rPr>
                <a:t>・</a:t>
              </a:r>
              <a:r>
                <a:rPr kumimoji="1" lang="ja-JP" altLang="en-US" sz="1000" b="1" dirty="0" smtClean="0">
                  <a:latin typeface="+mn-ea"/>
                </a:rPr>
                <a:t>関心</a:t>
              </a:r>
              <a:r>
                <a:rPr kumimoji="1" lang="ja-JP" altLang="en-US" sz="1000" dirty="0" smtClean="0">
                  <a:latin typeface="+mn-ea"/>
                </a:rPr>
                <a:t>訴求には強く、</a:t>
              </a:r>
              <a:r>
                <a:rPr kumimoji="1" lang="ja-JP" altLang="en-US" sz="1000" dirty="0">
                  <a:latin typeface="+mn-ea"/>
                </a:rPr>
                <a:t>読者とのエンゲージメント</a:t>
              </a:r>
              <a:r>
                <a:rPr kumimoji="1" lang="ja-JP" altLang="en-US" sz="1000" dirty="0" smtClean="0">
                  <a:latin typeface="+mn-ea"/>
                </a:rPr>
                <a:t>強度が最も高い。デジタルのような拡張性は不足。</a:t>
              </a:r>
              <a:endParaRPr kumimoji="1" lang="en-US" altLang="ja-JP" sz="1000" dirty="0" smtClean="0">
                <a:latin typeface="+mn-ea"/>
              </a:endParaRPr>
            </a:p>
          </p:txBody>
        </p:sp>
      </p:grpSp>
      <p:cxnSp>
        <p:nvCxnSpPr>
          <p:cNvPr id="48" name="直線コネクタ 47"/>
          <p:cNvCxnSpPr/>
          <p:nvPr/>
        </p:nvCxnSpPr>
        <p:spPr>
          <a:xfrm>
            <a:off x="1539041" y="5450095"/>
            <a:ext cx="7633854" cy="8205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1267384" y="2945680"/>
            <a:ext cx="353943" cy="1347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B050"/>
                </a:solidFill>
                <a:latin typeface="+mn-ea"/>
              </a:rPr>
              <a:t>《</a:t>
            </a:r>
            <a:r>
              <a:rPr kumimoji="1" lang="ja-JP" altLang="en-US" sz="1100" b="1" dirty="0" smtClean="0">
                <a:solidFill>
                  <a:srgbClr val="00B050"/>
                </a:solidFill>
                <a:latin typeface="+mn-ea"/>
              </a:rPr>
              <a:t>ユーザー行動</a:t>
            </a:r>
            <a:r>
              <a:rPr kumimoji="1" lang="en-US" altLang="ja-JP" sz="1100" b="1" dirty="0" smtClean="0">
                <a:solidFill>
                  <a:srgbClr val="00B050"/>
                </a:solidFill>
                <a:latin typeface="+mn-ea"/>
              </a:rPr>
              <a:t>》</a:t>
            </a:r>
            <a:endParaRPr kumimoji="1" lang="ja-JP" altLang="en-US" sz="11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665705" y="5508700"/>
            <a:ext cx="1400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B050"/>
                </a:solidFill>
                <a:latin typeface="+mn-ea"/>
              </a:rPr>
              <a:t>《</a:t>
            </a:r>
            <a:r>
              <a:rPr kumimoji="1" lang="ja-JP" altLang="en-US" sz="1100" b="1" dirty="0" smtClean="0">
                <a:solidFill>
                  <a:srgbClr val="00B050"/>
                </a:solidFill>
                <a:latin typeface="+mn-ea"/>
              </a:rPr>
              <a:t>ユーザー強度</a:t>
            </a:r>
            <a:r>
              <a:rPr kumimoji="1" lang="en-US" altLang="ja-JP" sz="1100" b="1" dirty="0" smtClean="0">
                <a:solidFill>
                  <a:srgbClr val="00B050"/>
                </a:solidFill>
                <a:latin typeface="+mn-ea"/>
              </a:rPr>
              <a:t>》</a:t>
            </a:r>
            <a:endParaRPr kumimoji="1" lang="ja-JP" altLang="en-US" sz="11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74319" y="581484"/>
            <a:ext cx="8516983" cy="723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各誌が持つ多様な世界観にデジタルのニーズをアドオンすることができる。</a:t>
            </a: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本誌や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d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Meiryo UI" panose="020B0604030504040204" pitchFamily="50" charset="-128"/>
              </a:rPr>
              <a:t>マガジンに出稿している広告主に対して、新しい価値提供が可能。</a:t>
            </a:r>
          </a:p>
        </p:txBody>
      </p:sp>
      <p:pic>
        <p:nvPicPr>
          <p:cNvPr id="66" name="Picture 6" descr="週刊新潮 2021年3月11日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50" y="3393042"/>
            <a:ext cx="1436077" cy="20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08" y="2574892"/>
            <a:ext cx="1149554" cy="1902176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4425602" y="1692430"/>
            <a:ext cx="208373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+mn-ea"/>
              </a:rPr>
              <a:t>《</a:t>
            </a:r>
            <a:r>
              <a:rPr kumimoji="1" lang="ja-JP" altLang="en-US" sz="2000" b="1" dirty="0" smtClean="0">
                <a:latin typeface="+mn-ea"/>
              </a:rPr>
              <a:t>リンク</a:t>
            </a:r>
            <a:r>
              <a:rPr kumimoji="1" lang="en-US" altLang="ja-JP" sz="2000" b="1" dirty="0" smtClean="0">
                <a:latin typeface="+mn-ea"/>
              </a:rPr>
              <a:t>AD</a:t>
            </a:r>
            <a:r>
              <a:rPr kumimoji="1" lang="en-US" altLang="ja-JP" b="1" dirty="0" smtClean="0">
                <a:latin typeface="+mn-ea"/>
              </a:rPr>
              <a:t>》</a:t>
            </a:r>
            <a:endParaRPr kumimoji="1" lang="ja-JP" altLang="en-US" b="1" dirty="0">
              <a:latin typeface="+mn-ea"/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6909890" y="1470235"/>
            <a:ext cx="1421470" cy="2440975"/>
            <a:chOff x="3150286" y="1641205"/>
            <a:chExt cx="2171191" cy="3858321"/>
          </a:xfrm>
        </p:grpSpPr>
        <p:grpSp>
          <p:nvGrpSpPr>
            <p:cNvPr id="77" name="グループ化 76"/>
            <p:cNvGrpSpPr/>
            <p:nvPr/>
          </p:nvGrpSpPr>
          <p:grpSpPr>
            <a:xfrm>
              <a:off x="3150286" y="1641205"/>
              <a:ext cx="2171191" cy="3858321"/>
              <a:chOff x="5903741" y="1579111"/>
              <a:chExt cx="2583693" cy="4591358"/>
            </a:xfrm>
          </p:grpSpPr>
          <p:pic>
            <p:nvPicPr>
              <p:cNvPr id="79" name="Picture 11" descr="C:\Users\mkasai\Desktop\iPhone.6-MockUp_by_Rob1P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741" y="1579111"/>
                <a:ext cx="2583693" cy="459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正方形/長方形 79"/>
              <p:cNvSpPr/>
              <p:nvPr/>
            </p:nvSpPr>
            <p:spPr>
              <a:xfrm>
                <a:off x="6358158" y="2330547"/>
                <a:ext cx="1835568" cy="325869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78" name="正方形/長方形 77"/>
            <p:cNvSpPr/>
            <p:nvPr/>
          </p:nvSpPr>
          <p:spPr>
            <a:xfrm>
              <a:off x="3544013" y="2272670"/>
              <a:ext cx="1530647" cy="27315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pic>
        <p:nvPicPr>
          <p:cNvPr id="81" name="図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45" y="2077444"/>
            <a:ext cx="940446" cy="1226957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4" y="2162647"/>
            <a:ext cx="1792379" cy="2810500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73" y="4396451"/>
            <a:ext cx="1171307" cy="1190505"/>
          </a:xfrm>
          <a:prstGeom prst="rect">
            <a:avLst/>
          </a:prstGeom>
        </p:spPr>
      </p:pic>
      <p:sp>
        <p:nvSpPr>
          <p:cNvPr id="67" name="右矢印 5"/>
          <p:cNvSpPr/>
          <p:nvPr/>
        </p:nvSpPr>
        <p:spPr>
          <a:xfrm rot="18784550">
            <a:off x="5269087" y="4123141"/>
            <a:ext cx="859772" cy="402129"/>
          </a:xfrm>
          <a:custGeom>
            <a:avLst/>
            <a:gdLst>
              <a:gd name="connsiteX0" fmla="*/ 0 w 2886078"/>
              <a:gd name="connsiteY0" fmla="*/ 411893 h 1647570"/>
              <a:gd name="connsiteX1" fmla="*/ 2062293 w 2886078"/>
              <a:gd name="connsiteY1" fmla="*/ 411893 h 1647570"/>
              <a:gd name="connsiteX2" fmla="*/ 2062293 w 2886078"/>
              <a:gd name="connsiteY2" fmla="*/ 0 h 1647570"/>
              <a:gd name="connsiteX3" fmla="*/ 2886078 w 2886078"/>
              <a:gd name="connsiteY3" fmla="*/ 823785 h 1647570"/>
              <a:gd name="connsiteX4" fmla="*/ 2062293 w 2886078"/>
              <a:gd name="connsiteY4" fmla="*/ 1647570 h 1647570"/>
              <a:gd name="connsiteX5" fmla="*/ 2062293 w 2886078"/>
              <a:gd name="connsiteY5" fmla="*/ 1235678 h 1647570"/>
              <a:gd name="connsiteX6" fmla="*/ 0 w 2886078"/>
              <a:gd name="connsiteY6" fmla="*/ 1235678 h 1647570"/>
              <a:gd name="connsiteX7" fmla="*/ 0 w 2886078"/>
              <a:gd name="connsiteY7" fmla="*/ 411893 h 1647570"/>
              <a:gd name="connsiteX0" fmla="*/ 0 w 2886078"/>
              <a:gd name="connsiteY0" fmla="*/ 411893 h 1647570"/>
              <a:gd name="connsiteX1" fmla="*/ 2062293 w 2886078"/>
              <a:gd name="connsiteY1" fmla="*/ 411893 h 1647570"/>
              <a:gd name="connsiteX2" fmla="*/ 2062293 w 2886078"/>
              <a:gd name="connsiteY2" fmla="*/ 0 h 1647570"/>
              <a:gd name="connsiteX3" fmla="*/ 2886078 w 2886078"/>
              <a:gd name="connsiteY3" fmla="*/ 823785 h 1647570"/>
              <a:gd name="connsiteX4" fmla="*/ 2062293 w 2886078"/>
              <a:gd name="connsiteY4" fmla="*/ 1647570 h 1647570"/>
              <a:gd name="connsiteX5" fmla="*/ 2062293 w 2886078"/>
              <a:gd name="connsiteY5" fmla="*/ 1235678 h 1647570"/>
              <a:gd name="connsiteX6" fmla="*/ 0 w 2886078"/>
              <a:gd name="connsiteY6" fmla="*/ 411893 h 1647570"/>
              <a:gd name="connsiteX0" fmla="*/ 0 w 2886078"/>
              <a:gd name="connsiteY0" fmla="*/ 411893 h 1541177"/>
              <a:gd name="connsiteX1" fmla="*/ 2062293 w 2886078"/>
              <a:gd name="connsiteY1" fmla="*/ 411893 h 1541177"/>
              <a:gd name="connsiteX2" fmla="*/ 2062293 w 2886078"/>
              <a:gd name="connsiteY2" fmla="*/ 0 h 1541177"/>
              <a:gd name="connsiteX3" fmla="*/ 2886078 w 2886078"/>
              <a:gd name="connsiteY3" fmla="*/ 823785 h 1541177"/>
              <a:gd name="connsiteX4" fmla="*/ 2127233 w 2886078"/>
              <a:gd name="connsiteY4" fmla="*/ 1541177 h 1541177"/>
              <a:gd name="connsiteX5" fmla="*/ 2062293 w 2886078"/>
              <a:gd name="connsiteY5" fmla="*/ 1235678 h 1541177"/>
              <a:gd name="connsiteX6" fmla="*/ 0 w 2886078"/>
              <a:gd name="connsiteY6" fmla="*/ 411893 h 1541177"/>
              <a:gd name="connsiteX0" fmla="*/ 0 w 2886078"/>
              <a:gd name="connsiteY0" fmla="*/ 292867 h 1422151"/>
              <a:gd name="connsiteX1" fmla="*/ 2062293 w 2886078"/>
              <a:gd name="connsiteY1" fmla="*/ 292867 h 1422151"/>
              <a:gd name="connsiteX2" fmla="*/ 2018471 w 2886078"/>
              <a:gd name="connsiteY2" fmla="*/ 0 h 1422151"/>
              <a:gd name="connsiteX3" fmla="*/ 2886078 w 2886078"/>
              <a:gd name="connsiteY3" fmla="*/ 704759 h 1422151"/>
              <a:gd name="connsiteX4" fmla="*/ 2127233 w 2886078"/>
              <a:gd name="connsiteY4" fmla="*/ 1422151 h 1422151"/>
              <a:gd name="connsiteX5" fmla="*/ 2062293 w 2886078"/>
              <a:gd name="connsiteY5" fmla="*/ 1116652 h 1422151"/>
              <a:gd name="connsiteX6" fmla="*/ 0 w 2886078"/>
              <a:gd name="connsiteY6" fmla="*/ 292867 h 1422151"/>
              <a:gd name="connsiteX0" fmla="*/ 0 w 2886078"/>
              <a:gd name="connsiteY0" fmla="*/ 292867 h 1422151"/>
              <a:gd name="connsiteX1" fmla="*/ 2062293 w 2886078"/>
              <a:gd name="connsiteY1" fmla="*/ 292867 h 1422151"/>
              <a:gd name="connsiteX2" fmla="*/ 2018471 w 2886078"/>
              <a:gd name="connsiteY2" fmla="*/ 0 h 1422151"/>
              <a:gd name="connsiteX3" fmla="*/ 2886078 w 2886078"/>
              <a:gd name="connsiteY3" fmla="*/ 704759 h 1422151"/>
              <a:gd name="connsiteX4" fmla="*/ 2127233 w 2886078"/>
              <a:gd name="connsiteY4" fmla="*/ 1422151 h 1422151"/>
              <a:gd name="connsiteX5" fmla="*/ 2062293 w 2886078"/>
              <a:gd name="connsiteY5" fmla="*/ 1116652 h 1422151"/>
              <a:gd name="connsiteX6" fmla="*/ 0 w 2886078"/>
              <a:gd name="connsiteY6" fmla="*/ 292867 h 142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6078" h="1422151">
                <a:moveTo>
                  <a:pt x="0" y="292867"/>
                </a:moveTo>
                <a:cubicBezTo>
                  <a:pt x="687431" y="292867"/>
                  <a:pt x="815212" y="314588"/>
                  <a:pt x="2062293" y="292867"/>
                </a:cubicBezTo>
                <a:lnTo>
                  <a:pt x="2018471" y="0"/>
                </a:lnTo>
                <a:lnTo>
                  <a:pt x="2886078" y="704759"/>
                </a:lnTo>
                <a:lnTo>
                  <a:pt x="2127233" y="1422151"/>
                </a:lnTo>
                <a:lnTo>
                  <a:pt x="2062293" y="1116652"/>
                </a:lnTo>
                <a:lnTo>
                  <a:pt x="0" y="2928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TM02892315[[fn=ウィスプ]]</Template>
  <TotalTime>3436</TotalTime>
  <Words>1087</Words>
  <Application>Microsoft Office PowerPoint</Application>
  <PresentationFormat>画面に合わせる (4:3)</PresentationFormat>
  <Paragraphs>246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Berlin Sans FB</vt:lpstr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本スキームを活用した事例（d-magazineを活用）</vt:lpstr>
      <vt:lpstr>（ご参考）d-magazineと本誌タイアップの連動事例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晝間 一宏</dc:creator>
  <cp:lastModifiedBy>大川 一郎</cp:lastModifiedBy>
  <cp:revision>193</cp:revision>
  <cp:lastPrinted>2021-04-15T00:58:37Z</cp:lastPrinted>
  <dcterms:created xsi:type="dcterms:W3CDTF">2019-02-13T12:00:26Z</dcterms:created>
  <dcterms:modified xsi:type="dcterms:W3CDTF">2021-04-15T09:59:22Z</dcterms:modified>
</cp:coreProperties>
</file>